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258" r:id="rId2"/>
    <p:sldId id="438" r:id="rId3"/>
    <p:sldId id="405" r:id="rId4"/>
    <p:sldId id="406" r:id="rId5"/>
    <p:sldId id="407" r:id="rId6"/>
    <p:sldId id="420" r:id="rId7"/>
    <p:sldId id="412" r:id="rId8"/>
    <p:sldId id="413" r:id="rId9"/>
    <p:sldId id="414" r:id="rId10"/>
    <p:sldId id="415" r:id="rId11"/>
    <p:sldId id="422" r:id="rId12"/>
    <p:sldId id="408" r:id="rId13"/>
    <p:sldId id="431" r:id="rId14"/>
    <p:sldId id="432" r:id="rId15"/>
    <p:sldId id="433" r:id="rId16"/>
    <p:sldId id="434" r:id="rId17"/>
    <p:sldId id="424" r:id="rId18"/>
    <p:sldId id="426" r:id="rId19"/>
    <p:sldId id="425" r:id="rId20"/>
    <p:sldId id="409" r:id="rId21"/>
    <p:sldId id="427" r:id="rId22"/>
    <p:sldId id="428" r:id="rId23"/>
    <p:sldId id="429" r:id="rId24"/>
    <p:sldId id="430" r:id="rId25"/>
    <p:sldId id="435" r:id="rId26"/>
    <p:sldId id="436" r:id="rId27"/>
    <p:sldId id="437" r:id="rId28"/>
    <p:sldId id="440" r:id="rId29"/>
    <p:sldId id="441" r:id="rId30"/>
    <p:sldId id="410" r:id="rId31"/>
    <p:sldId id="411" r:id="rId32"/>
    <p:sldId id="423" r:id="rId33"/>
    <p:sldId id="416" r:id="rId34"/>
    <p:sldId id="417" r:id="rId35"/>
    <p:sldId id="418" r:id="rId36"/>
    <p:sldId id="419" r:id="rId37"/>
    <p:sldId id="421" r:id="rId38"/>
    <p:sldId id="43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595"/>
    <a:srgbClr val="EBF5EB"/>
    <a:srgbClr val="CCCCFF"/>
    <a:srgbClr val="CC9900"/>
    <a:srgbClr val="CCFF66"/>
    <a:srgbClr val="FFFF00"/>
    <a:srgbClr val="009900"/>
    <a:srgbClr val="00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 autoAdjust="0"/>
    <p:restoredTop sz="85007" autoAdjust="0"/>
  </p:normalViewPr>
  <p:slideViewPr>
    <p:cSldViewPr>
      <p:cViewPr varScale="1">
        <p:scale>
          <a:sx n="76" d="100"/>
          <a:sy n="76" d="100"/>
        </p:scale>
        <p:origin x="816" y="57"/>
      </p:cViewPr>
      <p:guideLst>
        <p:guide orient="horz" pos="17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694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2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926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6698F-19EC-445F-938C-011B50414F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7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6698F-19EC-445F-938C-011B50414F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6698F-19EC-445F-938C-011B50414F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3C6D49-13D3-439A-8211-06D0EBB355F6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2065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079AB0-BA1C-42BD-93B1-E9FD237C098E}" type="slidenum">
              <a:rPr lang="en-US" sz="1200" smtClean="0"/>
              <a:pPr eaLnBrk="1" hangingPunct="1"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080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37223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DE4B1D-D523-42FE-B813-D0AB8FDEE664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2564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9340EC-B013-41A6-A22D-7957FAA1777E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3405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66BA59-5481-4F7B-99E1-A79EBAFE42E0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570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5814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383C3F-4EF2-48CC-B76F-5E2BF18EDF7E}" type="slidenum">
              <a:rPr lang="en-US" sz="1200" smtClean="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48557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EA7922-6995-45D5-AB76-88AA89532804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8272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8C3901-F9C2-4F25-81CF-F755813BF446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471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0EE74D-0548-43D7-BC11-F4E5DAAC73BA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79133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8F6F21-741D-449F-9CE0-8E354EF18E41}" type="slidenum">
              <a:rPr lang="en-US" smtClean="0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96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A965E-219B-493A-82E8-2003F0AF2542}" type="slidenum">
              <a:rPr lang="en-US" smtClean="0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05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5780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7123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B9A287-92DD-4722-AFCB-6D57B155502C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8198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22E9970-38D0-4501-94BC-41D4DF6C8ACE}" type="slidenum">
              <a:rPr lang="en-US" altLang="en-US" sz="1200"/>
              <a:pPr algn="r"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729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32618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B807EDD-1436-4F6E-9457-73228013B5DB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8965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D9FE22F-C57D-4A47-9D00-BE4D130D1C93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0088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8E795E-C3FF-46C8-8A0B-CB7D474316E4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4984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37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058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847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5B239C6-6FF4-4368-832E-E5B7AA742ACC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3627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BA82604-C59A-492A-A54C-EA50C1748C74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593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C3BD2B3-8E62-4E19-88A6-BEE047A14040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033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4A8EB79-9331-43D8-9126-87235F313273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493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E2ACC8A-3725-453C-84E3-5C770767E0C7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3399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 marL="227013" indent="-227013">
              <a:defRPr sz="2400"/>
            </a:lvl1pPr>
            <a:lvl2pPr marL="514350" indent="-285750">
              <a:defRPr sz="2200"/>
            </a:lvl2pPr>
            <a:lvl3pPr marL="8572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5932"/>
            <a:ext cx="8001000" cy="6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1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9144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4236/sgre.2010.1301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14: </a:t>
            </a:r>
            <a:r>
              <a:rPr lang="en-US" alt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Wind Energy Conversion Systems (</a:t>
            </a:r>
            <a:r>
              <a:rPr lang="en-US" altLang="en-US" sz="3200" b="1" ker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WECS)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585788" y="-7937"/>
            <a:ext cx="8001000" cy="1066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Number of Rotating Blades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7890"/>
            <a:ext cx="7772400" cy="2266085"/>
          </a:xfrm>
        </p:spPr>
        <p:txBody>
          <a:bodyPr/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Windmills  have multiple blades</a:t>
            </a:r>
          </a:p>
          <a:p>
            <a:pPr marL="515938" lvl="1"/>
            <a:r>
              <a:rPr lang="en-US" altLang="en-US" sz="2000" dirty="0"/>
              <a:t>high starting torque needed to overcome pumping rod weight / inertia</a:t>
            </a:r>
          </a:p>
          <a:p>
            <a:pPr marL="515938" lvl="1"/>
            <a:r>
              <a:rPr lang="en-US" altLang="en-US" sz="2000" dirty="0"/>
              <a:t>low windspeeds required to provide nearly continuous water pumping</a:t>
            </a:r>
          </a:p>
          <a:p>
            <a:pPr marL="515938" lvl="1"/>
            <a:r>
              <a:rPr lang="en-US" altLang="en-US" sz="2000" dirty="0"/>
              <a:t>comparatively larger rotor area faces the wind</a:t>
            </a:r>
          </a:p>
          <a:p>
            <a:pPr lvl="1"/>
            <a:endParaRPr lang="en-US" altLang="en-US" dirty="0"/>
          </a:p>
        </p:txBody>
      </p:sp>
      <p:pic>
        <p:nvPicPr>
          <p:cNvPr id="3" name="Picture 2" descr="A windmill in a field&#10;&#10;Description generated with very high confidence">
            <a:extLst>
              <a:ext uri="{FF2B5EF4-FFF2-40B4-BE49-F238E27FC236}">
                <a16:creationId xmlns:a16="http://schemas.microsoft.com/office/drawing/2014/main" id="{D6CB40E4-725C-4930-A43B-3AF3B97F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32" y="2590800"/>
            <a:ext cx="2857500" cy="381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0FD32F-ECD4-4D2C-A5AA-A2F07FD3EFD3}"/>
              </a:ext>
            </a:extLst>
          </p:cNvPr>
          <p:cNvSpPr txBox="1">
            <a:spLocks/>
          </p:cNvSpPr>
          <p:nvPr/>
        </p:nvSpPr>
        <p:spPr bwMode="auto">
          <a:xfrm>
            <a:off x="228600" y="3444026"/>
            <a:ext cx="5788047" cy="234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900"/>
              </a:spcBef>
              <a:spcAft>
                <a:spcPts val="900"/>
              </a:spcAft>
              <a:buFontTx/>
            </a:pPr>
            <a:r>
              <a:rPr lang="en-US" altLang="en-US" sz="2200" kern="0" dirty="0">
                <a:ea typeface="ＭＳ Ｐゴシック" panose="020B0600070205080204" pitchFamily="34" charset="-128"/>
              </a:rPr>
              <a:t>Turbines with many blades operate at much lower rotational speeds - as the speed increases, the </a:t>
            </a:r>
            <a:r>
              <a:rPr lang="en-US" altLang="en-US" sz="22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turbulence</a:t>
            </a:r>
            <a:r>
              <a:rPr lang="en-US" altLang="en-US" sz="2200" kern="0" dirty="0">
                <a:ea typeface="ＭＳ Ｐゴシック" panose="020B0600070205080204" pitchFamily="34" charset="-128"/>
              </a:rPr>
              <a:t> caused by one blade </a:t>
            </a:r>
            <a:r>
              <a:rPr lang="en-US" altLang="en-US" sz="22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impacts</a:t>
            </a:r>
            <a:r>
              <a:rPr lang="en-US" altLang="en-US" sz="2200" kern="0" dirty="0">
                <a:ea typeface="ＭＳ Ｐゴシック" panose="020B0600070205080204" pitchFamily="34" charset="-128"/>
              </a:rPr>
              <a:t> the other blades 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Tx/>
            </a:pPr>
            <a:r>
              <a:rPr lang="en-US" altLang="en-US" sz="2200" kern="0" dirty="0">
                <a:ea typeface="ＭＳ Ｐゴシック" panose="020B0600070205080204" pitchFamily="34" charset="-128"/>
              </a:rPr>
              <a:t>Most modern wind turbines have two or three blades</a:t>
            </a:r>
          </a:p>
          <a:p>
            <a:pPr lvl="1">
              <a:buFontTx/>
            </a:pPr>
            <a:endParaRPr lang="en-US" altLang="en-US" kern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5018E-DAB3-4EA8-ABE5-90C5C41B33CF}"/>
              </a:ext>
            </a:extLst>
          </p:cNvPr>
          <p:cNvSpPr/>
          <p:nvPr/>
        </p:nvSpPr>
        <p:spPr>
          <a:xfrm>
            <a:off x="5706682" y="647700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http://pixelpops.com/public_photos/what.html</a:t>
            </a:r>
          </a:p>
        </p:txBody>
      </p:sp>
    </p:spTree>
    <p:extLst>
      <p:ext uri="{BB962C8B-B14F-4D97-AF65-F5344CB8AC3E}">
        <p14:creationId xmlns:p14="http://schemas.microsoft.com/office/powerpoint/2010/main" val="29325607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0E111-52BE-4DD5-9608-DC4514DBB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D16D17-41FC-46C1-866F-F15D2B0E89AE}"/>
              </a:ext>
            </a:extLst>
          </p:cNvPr>
          <p:cNvSpPr txBox="1">
            <a:spLocks/>
          </p:cNvSpPr>
          <p:nvPr/>
        </p:nvSpPr>
        <p:spPr bwMode="auto">
          <a:xfrm>
            <a:off x="184150" y="1524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Classifying Wind Energy Conversion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E5FC2-37FE-47C9-B45B-2AB00AFF2238}"/>
              </a:ext>
            </a:extLst>
          </p:cNvPr>
          <p:cNvSpPr txBox="1"/>
          <p:nvPr/>
        </p:nvSpPr>
        <p:spPr>
          <a:xfrm>
            <a:off x="381000" y="1223988"/>
            <a:ext cx="3936078" cy="201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Rotation Speed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Fixed-speed turbines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Variable Speed turbines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Indirect drive (w/gear box)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Direct drive (w/o gear box)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9798A-1625-4001-ACDA-66824E110820}"/>
              </a:ext>
            </a:extLst>
          </p:cNvPr>
          <p:cNvSpPr txBox="1"/>
          <p:nvPr/>
        </p:nvSpPr>
        <p:spPr>
          <a:xfrm>
            <a:off x="381000" y="3352800"/>
            <a:ext cx="6553525" cy="1680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Power Electronics – Wind Generation System w/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No power converter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Partial-capacity power converter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Full-capacity power converter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2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138803"/>
            <a:ext cx="8280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>
                <a:solidFill>
                  <a:schemeClr val="tx1"/>
                </a:solidFill>
              </a:rPr>
              <a:t>FIGURE 7.9 System configurations for wind energy systems.</a:t>
            </a:r>
          </a:p>
          <a:p>
            <a:pPr lvl="2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90" y="726977"/>
            <a:ext cx="7379009" cy="5301106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072562" y="607802"/>
            <a:ext cx="7069395" cy="573629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Wind Energy Conversion 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EDB99-53D3-4DB8-901D-57793F7791E7}"/>
              </a:ext>
            </a:extLst>
          </p:cNvPr>
          <p:cNvSpPr/>
          <p:nvPr/>
        </p:nvSpPr>
        <p:spPr bwMode="auto">
          <a:xfrm>
            <a:off x="1981200" y="1371600"/>
            <a:ext cx="3048000" cy="3048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49C41-4DD0-4C3F-9E2C-FD356AF5590F}"/>
              </a:ext>
            </a:extLst>
          </p:cNvPr>
          <p:cNvSpPr/>
          <p:nvPr/>
        </p:nvSpPr>
        <p:spPr bwMode="auto">
          <a:xfrm>
            <a:off x="6191118" y="1371600"/>
            <a:ext cx="2057400" cy="304800"/>
          </a:xfrm>
          <a:prstGeom prst="rect">
            <a:avLst/>
          </a:prstGeom>
          <a:solidFill>
            <a:srgbClr val="FFC00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4DDCE-E9E6-4124-8483-0694E884B01E}"/>
              </a:ext>
            </a:extLst>
          </p:cNvPr>
          <p:cNvSpPr/>
          <p:nvPr/>
        </p:nvSpPr>
        <p:spPr bwMode="auto">
          <a:xfrm>
            <a:off x="1072562" y="1981200"/>
            <a:ext cx="1289638" cy="507647"/>
          </a:xfrm>
          <a:prstGeom prst="rect">
            <a:avLst/>
          </a:prstGeom>
          <a:solidFill>
            <a:srgbClr val="E9E595">
              <a:alpha val="25882"/>
            </a:srgbClr>
          </a:solidFill>
          <a:ln w="9525" cap="flat" cmpd="sng" algn="ctr">
            <a:solidFill>
              <a:srgbClr val="E9E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036006-6126-429B-8260-0B92784E86FC}"/>
              </a:ext>
            </a:extLst>
          </p:cNvPr>
          <p:cNvSpPr/>
          <p:nvPr/>
        </p:nvSpPr>
        <p:spPr bwMode="auto">
          <a:xfrm>
            <a:off x="1752600" y="2760954"/>
            <a:ext cx="2286000" cy="507647"/>
          </a:xfrm>
          <a:prstGeom prst="rect">
            <a:avLst/>
          </a:prstGeom>
          <a:solidFill>
            <a:srgbClr val="CCCCFF">
              <a:alpha val="25490"/>
            </a:srgbClr>
          </a:solidFill>
          <a:ln w="9525" cap="flat" cmpd="sng" algn="ctr">
            <a:solidFill>
              <a:srgbClr val="E9E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6DCB2-56EB-45CE-8073-6F966C553D32}"/>
              </a:ext>
            </a:extLst>
          </p:cNvPr>
          <p:cNvSpPr/>
          <p:nvPr/>
        </p:nvSpPr>
        <p:spPr bwMode="auto">
          <a:xfrm>
            <a:off x="5021842" y="2804945"/>
            <a:ext cx="2286000" cy="507647"/>
          </a:xfrm>
          <a:prstGeom prst="rect">
            <a:avLst/>
          </a:prstGeom>
          <a:solidFill>
            <a:srgbClr val="CCCCFF">
              <a:alpha val="25490"/>
            </a:srgbClr>
          </a:solidFill>
          <a:ln w="9525" cap="flat" cmpd="sng" algn="ctr">
            <a:solidFill>
              <a:srgbClr val="E9E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9B4A3-E5FD-4066-BA4F-7C7A2E6A7679}"/>
              </a:ext>
            </a:extLst>
          </p:cNvPr>
          <p:cNvSpPr/>
          <p:nvPr/>
        </p:nvSpPr>
        <p:spPr bwMode="auto">
          <a:xfrm>
            <a:off x="6402579" y="1981200"/>
            <a:ext cx="2026920" cy="507646"/>
          </a:xfrm>
          <a:prstGeom prst="rect">
            <a:avLst/>
          </a:prstGeom>
          <a:solidFill>
            <a:srgbClr val="7030A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D2D75-CB32-4ECC-B047-E741380652A4}"/>
              </a:ext>
            </a:extLst>
          </p:cNvPr>
          <p:cNvSpPr/>
          <p:nvPr/>
        </p:nvSpPr>
        <p:spPr bwMode="auto">
          <a:xfrm>
            <a:off x="1752600" y="4191000"/>
            <a:ext cx="2026920" cy="507646"/>
          </a:xfrm>
          <a:prstGeom prst="rect">
            <a:avLst/>
          </a:prstGeom>
          <a:solidFill>
            <a:srgbClr val="7030A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7A5D04-6D29-4758-820E-D602BA1B9519}"/>
              </a:ext>
            </a:extLst>
          </p:cNvPr>
          <p:cNvSpPr/>
          <p:nvPr/>
        </p:nvSpPr>
        <p:spPr bwMode="auto">
          <a:xfrm>
            <a:off x="5034980" y="3514756"/>
            <a:ext cx="2813619" cy="507646"/>
          </a:xfrm>
          <a:prstGeom prst="rect">
            <a:avLst/>
          </a:prstGeom>
          <a:solidFill>
            <a:srgbClr val="CCFF66">
              <a:alpha val="2549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CFD803-B000-4CC5-820F-28B662E5E5AC}"/>
              </a:ext>
            </a:extLst>
          </p:cNvPr>
          <p:cNvSpPr/>
          <p:nvPr/>
        </p:nvSpPr>
        <p:spPr bwMode="auto">
          <a:xfrm>
            <a:off x="1758381" y="3507592"/>
            <a:ext cx="2695699" cy="507646"/>
          </a:xfrm>
          <a:prstGeom prst="rect">
            <a:avLst/>
          </a:prstGeom>
          <a:solidFill>
            <a:srgbClr val="CCFF66">
              <a:alpha val="2549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00157-147D-4C66-B458-CDE17C3FBA36}"/>
              </a:ext>
            </a:extLst>
          </p:cNvPr>
          <p:cNvSpPr/>
          <p:nvPr/>
        </p:nvSpPr>
        <p:spPr bwMode="auto">
          <a:xfrm>
            <a:off x="4267200" y="1981200"/>
            <a:ext cx="1524000" cy="507647"/>
          </a:xfrm>
          <a:prstGeom prst="rect">
            <a:avLst/>
          </a:prstGeom>
          <a:solidFill>
            <a:srgbClr val="CC9900">
              <a:alpha val="25490"/>
            </a:srgbClr>
          </a:solidFill>
          <a:ln w="9525" cap="flat" cmpd="sng" algn="ctr">
            <a:solidFill>
              <a:srgbClr val="E9E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25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69638-4CCF-4405-ABA7-50A69B96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47FD67-1A85-4277-BFC0-9F468F6DD096}"/>
              </a:ext>
            </a:extLst>
          </p:cNvPr>
          <p:cNvSpPr txBox="1">
            <a:spLocks/>
          </p:cNvSpPr>
          <p:nvPr/>
        </p:nvSpPr>
        <p:spPr bwMode="auto">
          <a:xfrm>
            <a:off x="336550" y="762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sz="2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Machine Conditions: Elect-Mech Power Conversion</a:t>
            </a:r>
          </a:p>
        </p:txBody>
      </p: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7FBD197-716F-483A-8FDB-50F91DA59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1989"/>
            <a:ext cx="5638800" cy="3135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5BFDC-0097-4410-ABFF-3BF36BE83E07}"/>
              </a:ext>
            </a:extLst>
          </p:cNvPr>
          <p:cNvSpPr txBox="1"/>
          <p:nvPr/>
        </p:nvSpPr>
        <p:spPr>
          <a:xfrm>
            <a:off x="6172200" y="390391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MR10"/>
              </a:rPr>
              <a:t>Adapted from Fig 4.1.6, H. H. Woodson and J. R. Melcher, </a:t>
            </a:r>
            <a:r>
              <a:rPr lang="en-US" sz="1200" i="1" dirty="0">
                <a:latin typeface="CMTI10"/>
              </a:rPr>
              <a:t>Electromechanical Dynamics Part I:  Discrete Systems</a:t>
            </a:r>
            <a:r>
              <a:rPr lang="en-US" sz="1200" dirty="0">
                <a:latin typeface="CMR10"/>
              </a:rPr>
              <a:t>, John Wiley &amp; Sons, Inc., New York, 1968.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B03F1-6FBB-40B5-AB0A-EB72F90F71B1}"/>
              </a:ext>
            </a:extLst>
          </p:cNvPr>
          <p:cNvSpPr txBox="1"/>
          <p:nvPr/>
        </p:nvSpPr>
        <p:spPr>
          <a:xfrm>
            <a:off x="457200" y="4362972"/>
            <a:ext cx="5329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general machine is excited by ideal sources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A7BCDC0-98D4-452F-B9A3-96E376C29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95075"/>
              </p:ext>
            </p:extLst>
          </p:nvPr>
        </p:nvGraphicFramePr>
        <p:xfrm>
          <a:off x="1062038" y="5062836"/>
          <a:ext cx="236696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2628720" imgH="1803240" progId="Equation.DSMT4">
                  <p:embed/>
                </p:oleObj>
              </mc:Choice>
              <mc:Fallback>
                <p:oleObj name="Equation" r:id="rId4" imgW="2628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2038" y="5062836"/>
                        <a:ext cx="2366962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F684923-4AAE-4618-A4DC-9995F2CBA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97794"/>
              </p:ext>
            </p:extLst>
          </p:nvPr>
        </p:nvGraphicFramePr>
        <p:xfrm>
          <a:off x="4648200" y="5000924"/>
          <a:ext cx="384016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6" imgW="4800600" imgH="2184120" progId="Equation.DSMT4">
                  <p:embed/>
                </p:oleObj>
              </mc:Choice>
              <mc:Fallback>
                <p:oleObj name="Equation" r:id="rId6" imgW="4800600" imgH="21841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A7BCDC0-98D4-452F-B9A3-96E376C29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5000924"/>
                        <a:ext cx="3840163" cy="17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17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69638-4CCF-4405-ABA7-50A69B96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47FD67-1A85-4277-BFC0-9F468F6DD096}"/>
              </a:ext>
            </a:extLst>
          </p:cNvPr>
          <p:cNvSpPr txBox="1">
            <a:spLocks/>
          </p:cNvSpPr>
          <p:nvPr/>
        </p:nvSpPr>
        <p:spPr bwMode="auto">
          <a:xfrm>
            <a:off x="336550" y="762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sz="2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Machine Conditions for Average Power Conversion</a:t>
            </a:r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939CE22-0D54-47DC-865F-6ED16DC21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4363"/>
            <a:ext cx="6854488" cy="3636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5BFDC-0097-4410-ABFF-3BF36BE83E07}"/>
              </a:ext>
            </a:extLst>
          </p:cNvPr>
          <p:cNvSpPr txBox="1"/>
          <p:nvPr/>
        </p:nvSpPr>
        <p:spPr>
          <a:xfrm>
            <a:off x="6705600" y="996799"/>
            <a:ext cx="23622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MR10"/>
              </a:rPr>
              <a:t>Adapted from Fig 4-34, A. E. Fitzgerald, C. Kingsley, and S. D. </a:t>
            </a:r>
            <a:r>
              <a:rPr lang="en-US" sz="1200" dirty="0" err="1">
                <a:latin typeface="CMR10"/>
              </a:rPr>
              <a:t>Umans</a:t>
            </a:r>
            <a:r>
              <a:rPr lang="en-US" sz="1200" dirty="0">
                <a:latin typeface="CMR10"/>
              </a:rPr>
              <a:t>, </a:t>
            </a:r>
            <a:r>
              <a:rPr lang="en-US" sz="1200" i="1" dirty="0">
                <a:latin typeface="CMTI10"/>
              </a:rPr>
              <a:t>Electric Machinery</a:t>
            </a:r>
            <a:r>
              <a:rPr lang="en-US" sz="1200" dirty="0">
                <a:latin typeface="CMR10"/>
              </a:rPr>
              <a:t>, 5th </a:t>
            </a:r>
            <a:r>
              <a:rPr lang="en-US" sz="1200" dirty="0" err="1">
                <a:latin typeface="CMR10"/>
              </a:rPr>
              <a:t>ed</a:t>
            </a:r>
            <a:r>
              <a:rPr lang="en-US" sz="1200" dirty="0">
                <a:latin typeface="CMR10"/>
              </a:rPr>
              <a:t>, McGraw-Hill Book Co., New York, 1990.</a:t>
            </a:r>
            <a:endParaRPr lang="en-US" sz="1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459BA70-836D-4AD8-B2EF-2C0A9286A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42806"/>
              </p:ext>
            </p:extLst>
          </p:nvPr>
        </p:nvGraphicFramePr>
        <p:xfrm>
          <a:off x="3352800" y="4824974"/>
          <a:ext cx="2137104" cy="65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2374560" imgH="723600" progId="Equation.DSMT4">
                  <p:embed/>
                </p:oleObj>
              </mc:Choice>
              <mc:Fallback>
                <p:oleObj name="Equation" r:id="rId5" imgW="23745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4824974"/>
                        <a:ext cx="2137104" cy="651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1DB3F0-120C-4BA6-8092-443EC7E4D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22335"/>
              </p:ext>
            </p:extLst>
          </p:nvPr>
        </p:nvGraphicFramePr>
        <p:xfrm>
          <a:off x="2238374" y="5982622"/>
          <a:ext cx="500380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5562360" imgH="406080" progId="Equation.DSMT4">
                  <p:embed/>
                </p:oleObj>
              </mc:Choice>
              <mc:Fallback>
                <p:oleObj name="Equation" r:id="rId7" imgW="5562360" imgH="406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459BA70-836D-4AD8-B2EF-2C0A9286A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38374" y="5982622"/>
                        <a:ext cx="5003801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87906F9-49F1-4852-B047-6C22024323FF}"/>
              </a:ext>
            </a:extLst>
          </p:cNvPr>
          <p:cNvSpPr txBox="1"/>
          <p:nvPr/>
        </p:nvSpPr>
        <p:spPr>
          <a:xfrm>
            <a:off x="457200" y="4953296"/>
            <a:ext cx="2581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Instantaneous power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097A4-5F60-42C8-BDF2-FF255211B530}"/>
              </a:ext>
            </a:extLst>
          </p:cNvPr>
          <p:cNvSpPr txBox="1"/>
          <p:nvPr/>
        </p:nvSpPr>
        <p:spPr>
          <a:xfrm>
            <a:off x="457200" y="5949742"/>
            <a:ext cx="1548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Substitution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0E6BC6-34E5-420B-889F-10A76F761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320016"/>
              </p:ext>
            </p:extLst>
          </p:nvPr>
        </p:nvGraphicFramePr>
        <p:xfrm>
          <a:off x="7067156" y="4388206"/>
          <a:ext cx="1840104" cy="126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9" imgW="2628720" imgH="1803240" progId="Equation.DSMT4">
                  <p:embed/>
                </p:oleObj>
              </mc:Choice>
              <mc:Fallback>
                <p:oleObj name="Equation" r:id="rId9" imgW="2628720" imgH="1803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A7BCDC0-98D4-452F-B9A3-96E376C29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67156" y="4388206"/>
                        <a:ext cx="1840104" cy="126226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89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1D6F898-C514-4EC7-A0D7-5D0B8629B94D}"/>
              </a:ext>
            </a:extLst>
          </p:cNvPr>
          <p:cNvSpPr/>
          <p:nvPr/>
        </p:nvSpPr>
        <p:spPr bwMode="auto">
          <a:xfrm>
            <a:off x="3218601" y="4632480"/>
            <a:ext cx="1600200" cy="439780"/>
          </a:xfrm>
          <a:prstGeom prst="rect">
            <a:avLst/>
          </a:prstGeom>
          <a:solidFill>
            <a:srgbClr val="E9E595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C8B29-1E3E-44D4-9578-3FB648F7F16E}"/>
              </a:ext>
            </a:extLst>
          </p:cNvPr>
          <p:cNvSpPr/>
          <p:nvPr/>
        </p:nvSpPr>
        <p:spPr bwMode="auto">
          <a:xfrm>
            <a:off x="3048000" y="5229741"/>
            <a:ext cx="1600200" cy="439780"/>
          </a:xfrm>
          <a:prstGeom prst="rect">
            <a:avLst/>
          </a:prstGeom>
          <a:solidFill>
            <a:srgbClr val="E9E595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37AFD-4CED-4220-BF31-8E88F9E3BFB6}"/>
              </a:ext>
            </a:extLst>
          </p:cNvPr>
          <p:cNvSpPr/>
          <p:nvPr/>
        </p:nvSpPr>
        <p:spPr bwMode="auto">
          <a:xfrm>
            <a:off x="5892976" y="5223317"/>
            <a:ext cx="1600200" cy="439780"/>
          </a:xfrm>
          <a:prstGeom prst="rect">
            <a:avLst/>
          </a:prstGeom>
          <a:solidFill>
            <a:srgbClr val="E9E595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69D5A8-FD96-4B22-9452-C9F6DA37B829}"/>
              </a:ext>
            </a:extLst>
          </p:cNvPr>
          <p:cNvSpPr/>
          <p:nvPr/>
        </p:nvSpPr>
        <p:spPr bwMode="auto">
          <a:xfrm>
            <a:off x="6062238" y="4632480"/>
            <a:ext cx="1600200" cy="439780"/>
          </a:xfrm>
          <a:prstGeom prst="rect">
            <a:avLst/>
          </a:prstGeom>
          <a:solidFill>
            <a:srgbClr val="E9E595">
              <a:alpha val="5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69638-4CCF-4405-ABA7-50A69B96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47FD67-1A85-4277-BFC0-9F468F6DD096}"/>
              </a:ext>
            </a:extLst>
          </p:cNvPr>
          <p:cNvSpPr txBox="1">
            <a:spLocks/>
          </p:cNvSpPr>
          <p:nvPr/>
        </p:nvSpPr>
        <p:spPr bwMode="auto">
          <a:xfrm>
            <a:off x="336550" y="762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sz="2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Machine Conditions for Average Power Conversion</a:t>
            </a:r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939CE22-0D54-47DC-865F-6ED16DC21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4363"/>
            <a:ext cx="4463949" cy="2368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5BFDC-0097-4410-ABFF-3BF36BE83E07}"/>
              </a:ext>
            </a:extLst>
          </p:cNvPr>
          <p:cNvSpPr txBox="1"/>
          <p:nvPr/>
        </p:nvSpPr>
        <p:spPr>
          <a:xfrm>
            <a:off x="6705600" y="996799"/>
            <a:ext cx="23622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MR10"/>
              </a:rPr>
              <a:t>Adapted from Fig 4-34, A. E. Fitzgerald, C. Kingsley, and S. D. </a:t>
            </a:r>
            <a:r>
              <a:rPr lang="en-US" sz="1200" dirty="0" err="1">
                <a:latin typeface="CMR10"/>
              </a:rPr>
              <a:t>Umans</a:t>
            </a:r>
            <a:r>
              <a:rPr lang="en-US" sz="1200" dirty="0">
                <a:latin typeface="CMR10"/>
              </a:rPr>
              <a:t>, </a:t>
            </a:r>
            <a:r>
              <a:rPr lang="en-US" sz="1200" i="1" dirty="0">
                <a:latin typeface="CMTI10"/>
              </a:rPr>
              <a:t>Electric Machinery</a:t>
            </a:r>
            <a:r>
              <a:rPr lang="en-US" sz="1200" dirty="0">
                <a:latin typeface="CMR10"/>
              </a:rPr>
              <a:t>, 5th </a:t>
            </a:r>
            <a:r>
              <a:rPr lang="en-US" sz="1200" dirty="0" err="1">
                <a:latin typeface="CMR10"/>
              </a:rPr>
              <a:t>ed</a:t>
            </a:r>
            <a:r>
              <a:rPr lang="en-US" sz="1200" dirty="0">
                <a:latin typeface="CMR10"/>
              </a:rPr>
              <a:t>, McGraw-Hill Book Co., New York, 1990.</a:t>
            </a:r>
            <a:endParaRPr lang="en-US" sz="12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1DB3F0-120C-4BA6-8092-443EC7E4D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47912"/>
              </p:ext>
            </p:extLst>
          </p:nvPr>
        </p:nvGraphicFramePr>
        <p:xfrm>
          <a:off x="685800" y="3503624"/>
          <a:ext cx="5003801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5562360" imgH="406080" progId="Equation.DSMT4">
                  <p:embed/>
                </p:oleObj>
              </mc:Choice>
              <mc:Fallback>
                <p:oleObj name="Equation" r:id="rId5" imgW="5562360" imgH="406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1DB3F0-120C-4BA6-8092-443EC7E4D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503624"/>
                        <a:ext cx="5003801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0E6BC6-34E5-420B-889F-10A76F761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55026"/>
              </p:ext>
            </p:extLst>
          </p:nvPr>
        </p:nvGraphicFramePr>
        <p:xfrm>
          <a:off x="6966648" y="2218511"/>
          <a:ext cx="1840104" cy="126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7" imgW="2628720" imgH="1803240" progId="Equation.DSMT4">
                  <p:embed/>
                </p:oleObj>
              </mc:Choice>
              <mc:Fallback>
                <p:oleObj name="Equation" r:id="rId7" imgW="2628720" imgH="1803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0E6BC6-34E5-420B-889F-10A76F7616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6648" y="2218511"/>
                        <a:ext cx="1840104" cy="126226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2FEFDE-BC2F-47C4-9468-D6CF01FBF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55795"/>
              </p:ext>
            </p:extLst>
          </p:nvPr>
        </p:nvGraphicFramePr>
        <p:xfrm>
          <a:off x="685800" y="4502348"/>
          <a:ext cx="8067676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9" imgW="8966160" imgH="1269720" progId="Equation.DSMT4">
                  <p:embed/>
                </p:oleObj>
              </mc:Choice>
              <mc:Fallback>
                <p:oleObj name="Equation" r:id="rId9" imgW="8966160" imgH="1269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1DB3F0-120C-4BA6-8092-443EC7E4D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502348"/>
                        <a:ext cx="8067676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F23493C-883D-4E88-8252-A99E95B04289}"/>
              </a:ext>
            </a:extLst>
          </p:cNvPr>
          <p:cNvSpPr txBox="1"/>
          <p:nvPr/>
        </p:nvSpPr>
        <p:spPr>
          <a:xfrm>
            <a:off x="604449" y="3986399"/>
            <a:ext cx="2568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Trig manipulation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D9EFED-369D-445F-8A9A-C5249691E5E1}"/>
                  </a:ext>
                </a:extLst>
              </p:cNvPr>
              <p:cNvSpPr txBox="1"/>
              <p:nvPr/>
            </p:nvSpPr>
            <p:spPr>
              <a:xfrm>
                <a:off x="432740" y="5943129"/>
                <a:ext cx="79492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7013" indent="-227013"/>
                <a:r>
                  <a:rPr lang="en-US" sz="2200" dirty="0"/>
                  <a:t>Because a sinusoidal time function has no average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200" dirty="0"/>
                  <a:t>when a coefficient of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2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D9EFED-369D-445F-8A9A-C5249691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0" y="5943129"/>
                <a:ext cx="7949260" cy="769441"/>
              </a:xfrm>
              <a:prstGeom prst="rect">
                <a:avLst/>
              </a:prstGeom>
              <a:blipFill>
                <a:blip r:embed="rId11"/>
                <a:stretch>
                  <a:fillRect l="-997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9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69638-4CCF-4405-ABA7-50A69B96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47FD67-1A85-4277-BFC0-9F468F6DD096}"/>
              </a:ext>
            </a:extLst>
          </p:cNvPr>
          <p:cNvSpPr txBox="1">
            <a:spLocks/>
          </p:cNvSpPr>
          <p:nvPr/>
        </p:nvSpPr>
        <p:spPr bwMode="auto">
          <a:xfrm>
            <a:off x="336550" y="762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sz="26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Machine Conditions for Average Power Conversion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5CD05F-97C8-469F-8ADE-485AE8B8C86D}"/>
              </a:ext>
            </a:extLst>
          </p:cNvPr>
          <p:cNvGrpSpPr/>
          <p:nvPr/>
        </p:nvGrpSpPr>
        <p:grpSpPr>
          <a:xfrm>
            <a:off x="381000" y="1447800"/>
            <a:ext cx="8067676" cy="1167173"/>
            <a:chOff x="336550" y="2362200"/>
            <a:chExt cx="8067676" cy="11671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D6F898-C514-4EC7-A0D7-5D0B8629B94D}"/>
                </a:ext>
              </a:extLst>
            </p:cNvPr>
            <p:cNvSpPr/>
            <p:nvPr/>
          </p:nvSpPr>
          <p:spPr bwMode="auto">
            <a:xfrm>
              <a:off x="2869351" y="2492332"/>
              <a:ext cx="1600200" cy="439780"/>
            </a:xfrm>
            <a:prstGeom prst="rect">
              <a:avLst/>
            </a:prstGeom>
            <a:solidFill>
              <a:srgbClr val="E9E595">
                <a:alpha val="5098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AC8B29-1E3E-44D4-9578-3FB648F7F16E}"/>
                </a:ext>
              </a:extLst>
            </p:cNvPr>
            <p:cNvSpPr/>
            <p:nvPr/>
          </p:nvSpPr>
          <p:spPr bwMode="auto">
            <a:xfrm>
              <a:off x="2698750" y="3089593"/>
              <a:ext cx="1600200" cy="439780"/>
            </a:xfrm>
            <a:prstGeom prst="rect">
              <a:avLst/>
            </a:prstGeom>
            <a:solidFill>
              <a:srgbClr val="E9E595">
                <a:alpha val="5098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F37AFD-4CED-4220-BF31-8E88F9E3BFB6}"/>
                </a:ext>
              </a:extLst>
            </p:cNvPr>
            <p:cNvSpPr/>
            <p:nvPr/>
          </p:nvSpPr>
          <p:spPr bwMode="auto">
            <a:xfrm>
              <a:off x="5543726" y="3083169"/>
              <a:ext cx="1600200" cy="439780"/>
            </a:xfrm>
            <a:prstGeom prst="rect">
              <a:avLst/>
            </a:prstGeom>
            <a:solidFill>
              <a:srgbClr val="E9E595">
                <a:alpha val="5098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69D5A8-FD96-4B22-9452-C9F6DA37B829}"/>
                </a:ext>
              </a:extLst>
            </p:cNvPr>
            <p:cNvSpPr/>
            <p:nvPr/>
          </p:nvSpPr>
          <p:spPr bwMode="auto">
            <a:xfrm>
              <a:off x="5712988" y="2492332"/>
              <a:ext cx="1600200" cy="439780"/>
            </a:xfrm>
            <a:prstGeom prst="rect">
              <a:avLst/>
            </a:prstGeom>
            <a:solidFill>
              <a:srgbClr val="E9E595">
                <a:alpha val="5098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762FEFDE-BC2F-47C4-9468-D6CF01FBFC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7171658"/>
                </p:ext>
              </p:extLst>
            </p:nvPr>
          </p:nvGraphicFramePr>
          <p:xfrm>
            <a:off x="336550" y="2362200"/>
            <a:ext cx="8067676" cy="1139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4" imgW="8966160" imgH="1269720" progId="Equation.DSMT4">
                    <p:embed/>
                  </p:oleObj>
                </mc:Choice>
                <mc:Fallback>
                  <p:oleObj name="Equation" r:id="rId4" imgW="8966160" imgH="126972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762FEFDE-BC2F-47C4-9468-D6CF01FBFC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6550" y="2362200"/>
                          <a:ext cx="8067676" cy="1139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7F369EA-5756-4252-87E7-69D20437D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00714"/>
              </p:ext>
            </p:extLst>
          </p:nvPr>
        </p:nvGraphicFramePr>
        <p:xfrm>
          <a:off x="3614738" y="3823231"/>
          <a:ext cx="1600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1777680" imgH="380880" progId="Equation.DSMT4">
                  <p:embed/>
                </p:oleObj>
              </mc:Choice>
              <mc:Fallback>
                <p:oleObj name="Equation" r:id="rId6" imgW="1777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4738" y="3823231"/>
                        <a:ext cx="1600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827086B-F797-4330-8506-06410D55C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33641"/>
              </p:ext>
            </p:extLst>
          </p:nvPr>
        </p:nvGraphicFramePr>
        <p:xfrm>
          <a:off x="632618" y="4414419"/>
          <a:ext cx="54403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8" imgW="6045120" imgH="723600" progId="Equation.DSMT4">
                  <p:embed/>
                </p:oleObj>
              </mc:Choice>
              <mc:Fallback>
                <p:oleObj name="Equation" r:id="rId8" imgW="6045120" imgH="723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7F369EA-5756-4252-87E7-69D20437D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618" y="4414419"/>
                        <a:ext cx="5440363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F84A57-16E8-4989-A0E5-E340E23FC360}"/>
              </a:ext>
            </a:extLst>
          </p:cNvPr>
          <p:cNvSpPr txBox="1"/>
          <p:nvPr/>
        </p:nvSpPr>
        <p:spPr>
          <a:xfrm>
            <a:off x="457200" y="5218084"/>
            <a:ext cx="83820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A key element of machine theory is satisfying the frequency condition with the available electrical &amp; mechanical sources to match machine characteristics with the application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0C90C-2017-4687-AD84-974095185458}"/>
              </a:ext>
            </a:extLst>
          </p:cNvPr>
          <p:cNvSpPr txBox="1"/>
          <p:nvPr/>
        </p:nvSpPr>
        <p:spPr>
          <a:xfrm>
            <a:off x="700089" y="2899365"/>
            <a:ext cx="7681911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Hence 4 frequency conditions for average power conversion can</a:t>
            </a:r>
          </a:p>
          <a:p>
            <a:r>
              <a:rPr lang="en-US" sz="2200" dirty="0"/>
              <a:t>be compactly written</a:t>
            </a:r>
          </a:p>
        </p:txBody>
      </p:sp>
    </p:spTree>
    <p:extLst>
      <p:ext uri="{BB962C8B-B14F-4D97-AF65-F5344CB8AC3E}">
        <p14:creationId xmlns:p14="http://schemas.microsoft.com/office/powerpoint/2010/main" val="255790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Synchronous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310903"/>
                <a:ext cx="8549640" cy="4892040"/>
              </a:xfrm>
            </p:spPr>
            <p:txBody>
              <a:bodyPr/>
              <a:lstStyle/>
              <a:p>
                <a:r>
                  <a:rPr lang="en-US" dirty="0"/>
                  <a:t>Spin at a </a:t>
                </a:r>
                <a:r>
                  <a:rPr lang="en-US" b="1" dirty="0">
                    <a:solidFill>
                      <a:srgbClr val="0000FF"/>
                    </a:solidFill>
                  </a:rPr>
                  <a:t>fixed rotational speed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determined by the number of poles and by the frequency, e.g. </a:t>
                </a:r>
              </a:p>
              <a:p>
                <a:pPr lvl="1"/>
                <a:r>
                  <a:rPr lang="en-US" dirty="0"/>
                  <a:t>3600 rpm @ 60Hz, 2 pole </a:t>
                </a:r>
              </a:p>
              <a:p>
                <a:pPr lvl="1"/>
                <a:r>
                  <a:rPr lang="en-US" dirty="0"/>
                  <a:t>1800 rpm @ 60Hz, 4 pole (explained next slide)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0000FF"/>
                    </a:solidFill>
                  </a:rPr>
                  <a:t>stator magnetic field </a:t>
                </a:r>
                <a:r>
                  <a:rPr lang="en-US" dirty="0"/>
                  <a:t>matches system frequency 	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the </a:t>
                </a:r>
                <a:r>
                  <a:rPr lang="en-US" b="1" dirty="0">
                    <a:solidFill>
                      <a:srgbClr val="0000FF"/>
                    </a:solidFill>
                  </a:rPr>
                  <a:t>rotor magnetic field </a:t>
                </a:r>
                <a:r>
                  <a:rPr lang="en-US" dirty="0"/>
                  <a:t>w/ direct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= 0) on the  rotor windings</a:t>
                </a:r>
              </a:p>
              <a:p>
                <a:pPr lvl="1"/>
                <a:r>
                  <a:rPr lang="en-US" dirty="0"/>
                  <a:t>Slip rings are needed to make the dc current connection on the rotor</a:t>
                </a:r>
              </a:p>
              <a:p>
                <a:pPr lvl="1"/>
                <a:r>
                  <a:rPr lang="en-US" dirty="0"/>
                  <a:t>Permanent magnets are an alternative</a:t>
                </a:r>
              </a:p>
              <a:p>
                <a:r>
                  <a:rPr lang="en-US" dirty="0"/>
                  <a:t>A gear box often needed between the blades and the generator</a:t>
                </a:r>
              </a:p>
              <a:p>
                <a:pPr lvl="1"/>
                <a:r>
                  <a:rPr lang="en-US" dirty="0"/>
                  <a:t>Some newer machines are designed without a gear box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3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310903"/>
                <a:ext cx="8549640" cy="4892040"/>
              </a:xfrm>
              <a:blipFill>
                <a:blip r:embed="rId3"/>
                <a:stretch>
                  <a:fillRect l="-1498" t="-2242" r="-135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266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Poles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31064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Synchronous speed depends on the electrical frequency and the number of poles,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1861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source :cnx.org/contents/cbb3bd3b-430a-487b-9c53-b17d79e3367c@1/Chapter_5:_Synchronous_Machine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8007" r="73415" b="38917"/>
          <a:stretch/>
        </p:blipFill>
        <p:spPr bwMode="auto">
          <a:xfrm>
            <a:off x="2171700" y="3736814"/>
            <a:ext cx="4800600" cy="24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539285"/>
              </p:ext>
            </p:extLst>
          </p:nvPr>
        </p:nvGraphicFramePr>
        <p:xfrm>
          <a:off x="796159" y="2248742"/>
          <a:ext cx="5474952" cy="186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6083280" imgH="2070000" progId="Equation.DSMT4">
                  <p:embed/>
                </p:oleObj>
              </mc:Choice>
              <mc:Fallback>
                <p:oleObj name="Equation" r:id="rId4" imgW="6083280" imgH="2070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59" y="2248742"/>
                        <a:ext cx="5474952" cy="186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5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Asynchronous Induction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5760" y="1280160"/>
                <a:ext cx="8625840" cy="3733800"/>
              </a:xfrm>
            </p:spPr>
            <p:txBody>
              <a:bodyPr/>
              <a:lstStyle/>
              <a:p>
                <a:r>
                  <a:rPr lang="en-US" dirty="0"/>
                  <a:t>Spins at a variable speed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Acts as a motor during start up; can act as a generator when spun faster then synchronous speed</a:t>
                </a:r>
              </a:p>
              <a:p>
                <a:r>
                  <a:rPr lang="en-US" dirty="0"/>
                  <a:t>Does not require exciter, brushes, and slip rings</a:t>
                </a:r>
              </a:p>
              <a:p>
                <a:pPr lvl="1"/>
                <a:r>
                  <a:rPr lang="en-US" dirty="0"/>
                  <a:t>Less expensive</a:t>
                </a:r>
              </a:p>
              <a:p>
                <a:pPr lvl="1"/>
                <a:r>
                  <a:rPr lang="en-US" dirty="0"/>
                  <a:t>Require less maintenance</a:t>
                </a:r>
              </a:p>
              <a:p>
                <a:r>
                  <a:rPr lang="en-US" dirty="0"/>
                  <a:t>The magnetic field is created on the stator not the rotor</a:t>
                </a:r>
              </a:p>
              <a:p>
                <a:r>
                  <a:rPr lang="en-US" dirty="0"/>
                  <a:t>Current is induced in the rotor </a:t>
                </a:r>
                <a:br>
                  <a:rPr lang="en-US" dirty="0"/>
                </a:br>
                <a:r>
                  <a:rPr lang="en-US" dirty="0"/>
                  <a:t>(Faraday's law: v= d</a:t>
                </a:r>
                <a:r>
                  <a:rPr lang="en-US" dirty="0">
                    <a:latin typeface="Symbol" panose="05050102010706020507" pitchFamily="18" charset="2"/>
                  </a:rPr>
                  <a:t>l</a:t>
                </a:r>
                <a:r>
                  <a:rPr lang="en-US" dirty="0"/>
                  <a:t>/dt)</a:t>
                </a:r>
              </a:p>
              <a:p>
                <a:r>
                  <a:rPr lang="en-US" dirty="0"/>
                  <a:t>Lorenz force on wire with current in magnetic field: 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5760" y="1280160"/>
                <a:ext cx="8625840" cy="3733800"/>
              </a:xfrm>
              <a:blipFill>
                <a:blip r:embed="rId4"/>
                <a:stretch>
                  <a:fillRect l="-1413" t="-2936" b="-1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219200" y="5791200"/>
          <a:ext cx="13985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622080" imgH="164880" progId="Equation.DSMT4">
                  <p:embed/>
                </p:oleObj>
              </mc:Choice>
              <mc:Fallback>
                <p:oleObj name="Equation" r:id="rId5" imgW="622080" imgH="1648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91200"/>
                        <a:ext cx="13985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0089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901440"/>
          </a:xfrm>
        </p:spPr>
        <p:txBody>
          <a:bodyPr/>
          <a:lstStyle/>
          <a:p>
            <a:r>
              <a:rPr lang="en-US" sz="2400" dirty="0"/>
              <a:t>Continue Reading Chapter 7</a:t>
            </a:r>
          </a:p>
          <a:p>
            <a:r>
              <a:rPr lang="en-US" sz="2400" dirty="0"/>
              <a:t>HW 8 is posted on the website; </a:t>
            </a:r>
          </a:p>
          <a:p>
            <a:r>
              <a:rPr lang="en-US" sz="2400" dirty="0"/>
              <a:t>Quiz 8 on 5 April </a:t>
            </a:r>
          </a:p>
          <a:p>
            <a:r>
              <a:rPr lang="en-US" sz="2400" dirty="0"/>
              <a:t>Midterm 2 on 12 April (during class); </a:t>
            </a:r>
          </a:p>
          <a:p>
            <a:pPr lvl="1"/>
            <a:r>
              <a:rPr lang="en-US" dirty="0"/>
              <a:t>Closed book, closed notes; </a:t>
            </a:r>
          </a:p>
          <a:p>
            <a:pPr lvl="1"/>
            <a:r>
              <a:rPr lang="en-US" dirty="0"/>
              <a:t>Bring standard calculator</a:t>
            </a:r>
          </a:p>
          <a:p>
            <a:pPr lvl="1"/>
            <a:r>
              <a:rPr lang="en-US" dirty="0"/>
              <a:t>One 8.5 by 11 inch note sheet that you have prepared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5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293" y="5867400"/>
            <a:ext cx="7425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117475"/>
            <a:r>
              <a:rPr lang="en-US" sz="1600" dirty="0">
                <a:solidFill>
                  <a:schemeClr val="tx1"/>
                </a:solidFill>
              </a:rPr>
              <a:t>FIGURE 7.11 Cage Conductor Force &amp; Current </a:t>
            </a:r>
          </a:p>
          <a:p>
            <a:pPr marL="58738" lvl="2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381000" y="216626"/>
            <a:ext cx="7069395" cy="573629"/>
          </a:xfrm>
          <a:solidFill>
            <a:schemeClr val="bg1"/>
          </a:solidFill>
          <a:ln w="12700">
            <a:noFill/>
          </a:ln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Squirrel-Cage Induction Generator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372" y="1136658"/>
            <a:ext cx="2771689" cy="2650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95" y="3617332"/>
            <a:ext cx="6157605" cy="21218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477" y="1957980"/>
            <a:ext cx="4636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2"/>
            <a:r>
              <a:rPr lang="en-US" sz="1600" dirty="0">
                <a:solidFill>
                  <a:schemeClr val="tx1"/>
                </a:solidFill>
              </a:rPr>
              <a:t>FIGURE 7.10 Squirrel-Cage Induction Generator</a:t>
            </a:r>
          </a:p>
          <a:p>
            <a:pPr marL="58738" lvl="2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</p:spTree>
    <p:extLst>
      <p:ext uri="{BB962C8B-B14F-4D97-AF65-F5344CB8AC3E}">
        <p14:creationId xmlns:p14="http://schemas.microsoft.com/office/powerpoint/2010/main" val="39885733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The Inductance Machine as a Motor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66700" y="4572000"/>
                <a:ext cx="8610600" cy="304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Rotating stator magnetic field causes rotor to spin in the same direction</a:t>
                </a:r>
              </a:p>
              <a:p>
                <a:r>
                  <a:rPr lang="en-US" sz="2200" dirty="0"/>
                  <a:t>As rotor approaches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, the relative motion becomes less and less</a:t>
                </a:r>
              </a:p>
              <a:p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, no relative motion, </a:t>
                </a:r>
                <a:r>
                  <a:rPr lang="en-US" sz="2200" i="1" dirty="0"/>
                  <a:t>I = 0</a:t>
                </a:r>
                <a:r>
                  <a:rPr lang="en-US" sz="2200" dirty="0"/>
                  <a:t>, and no force</a:t>
                </a:r>
              </a:p>
              <a:p>
                <a:r>
                  <a:rPr lang="en-US" sz="2200" dirty="0"/>
                  <a:t>Thus in an induction motor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2150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6700" y="4572000"/>
                <a:ext cx="8610600" cy="3048000"/>
              </a:xfrm>
              <a:blipFill>
                <a:blip r:embed="rId3"/>
                <a:stretch>
                  <a:fillRect l="-1346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BC2F412-A3DC-4F5C-8400-125718314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78143"/>
            <a:ext cx="5181600" cy="3608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A101D-DCDF-4F61-A1C8-7DCE8C42A11B}"/>
              </a:ext>
            </a:extLst>
          </p:cNvPr>
          <p:cNvSpPr txBox="1"/>
          <p:nvPr/>
        </p:nvSpPr>
        <p:spPr>
          <a:xfrm>
            <a:off x="304800" y="1391731"/>
            <a:ext cx="2362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MR10"/>
              </a:rPr>
              <a:t>Fig 7-13, A. E. Fitzgerald, C. Kingsley, and S. D. </a:t>
            </a:r>
            <a:r>
              <a:rPr lang="en-US" sz="1200" dirty="0" err="1">
                <a:latin typeface="CMR10"/>
              </a:rPr>
              <a:t>Umans</a:t>
            </a:r>
            <a:r>
              <a:rPr lang="en-US" sz="1200" dirty="0">
                <a:latin typeface="CMR10"/>
              </a:rPr>
              <a:t>, </a:t>
            </a:r>
            <a:r>
              <a:rPr lang="en-US" sz="1200" i="1" dirty="0">
                <a:latin typeface="CMTI10"/>
              </a:rPr>
              <a:t>Electric Machinery</a:t>
            </a:r>
            <a:r>
              <a:rPr lang="en-US" sz="1200" dirty="0">
                <a:latin typeface="CMR10"/>
              </a:rPr>
              <a:t>, 5th </a:t>
            </a:r>
            <a:r>
              <a:rPr lang="en-US" sz="1200" dirty="0" err="1">
                <a:latin typeface="CMR10"/>
              </a:rPr>
              <a:t>ed</a:t>
            </a:r>
            <a:r>
              <a:rPr lang="en-US" sz="1200" dirty="0">
                <a:latin typeface="CMR10"/>
              </a:rPr>
              <a:t>, McGraw-Hill Book Co., New York, 1990.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15939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Slip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90625"/>
            <a:ext cx="80010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Slip captures the difference between the stator and the rotor speeds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56336"/>
              </p:ext>
            </p:extLst>
          </p:nvPr>
        </p:nvGraphicFramePr>
        <p:xfrm>
          <a:off x="1156061" y="2109854"/>
          <a:ext cx="59547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6616440" imgH="1117440" progId="Equation.DSMT4">
                  <p:embed/>
                </p:oleObj>
              </mc:Choice>
              <mc:Fallback>
                <p:oleObj name="Equation" r:id="rId4" imgW="6616440" imgH="111744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061" y="2109854"/>
                        <a:ext cx="5954713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12157" y="3403250"/>
                <a:ext cx="80010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buSzPct val="125000"/>
                  <a:buFontTx/>
                  <a:buChar char="•"/>
                  <a:defRPr/>
                </a:pPr>
                <a:r>
                  <a:rPr lang="en-US" sz="2200" i="1" kern="0" dirty="0">
                    <a:latin typeface="+mn-lt"/>
                  </a:rPr>
                  <a:t>s </a:t>
                </a:r>
                <a:r>
                  <a:rPr lang="en-US" sz="2200" kern="0" dirty="0">
                    <a:latin typeface="+mn-lt"/>
                  </a:rPr>
                  <a:t>= rotor slip – positive for a motor, negative for a generator</a:t>
                </a:r>
              </a:p>
              <a:p>
                <a:pPr marL="914400" lvl="1" indent="-341313" eaLnBrk="0" hangingPunct="0">
                  <a:buSzPct val="125000"/>
                  <a:buFont typeface="Times New Roman" panose="02020603050405020304" pitchFamily="18" charset="0"/>
                  <a:buChar char="̶"/>
                  <a:defRPr/>
                </a:pPr>
                <a:r>
                  <a:rPr lang="en-US" sz="2200" i="1" kern="0" dirty="0">
                    <a:latin typeface="+mn-lt"/>
                  </a:rPr>
                  <a:t>N</a:t>
                </a:r>
                <a:r>
                  <a:rPr lang="en-US" sz="2200" i="1" kern="0" baseline="-25000" dirty="0">
                    <a:latin typeface="+mn-lt"/>
                  </a:rPr>
                  <a:t>S</a:t>
                </a:r>
                <a:r>
                  <a:rPr lang="en-US" sz="2200" kern="0" dirty="0">
                    <a:latin typeface="+mn-lt"/>
                  </a:rPr>
                  <a:t> = no-load synchronous speed (rpm) </a:t>
                </a:r>
                <a:endParaRPr lang="en-US" sz="2200" i="1" kern="0" dirty="0">
                  <a:latin typeface="+mn-lt"/>
                </a:endParaRPr>
              </a:p>
              <a:p>
                <a:pPr marL="914400" lvl="1" indent="-341313" eaLnBrk="0" hangingPunct="0">
                  <a:buSzPct val="125000"/>
                  <a:buFont typeface="Times New Roman" panose="02020603050405020304" pitchFamily="18" charset="0"/>
                  <a:buChar char="̶"/>
                  <a:defRPr/>
                </a:pPr>
                <a:r>
                  <a:rPr lang="en-US" sz="2200" i="1" kern="0" dirty="0">
                    <a:latin typeface="+mn-lt"/>
                  </a:rPr>
                  <a:t>f</a:t>
                </a:r>
                <a:r>
                  <a:rPr lang="en-US" sz="2200" kern="0" dirty="0">
                    <a:latin typeface="+mn-lt"/>
                  </a:rPr>
                  <a:t>    = frequency (Hz) </a:t>
                </a:r>
              </a:p>
              <a:p>
                <a:pPr marL="914400" lvl="1" indent="-341313" eaLnBrk="0" hangingPunct="0">
                  <a:buSzPct val="125000"/>
                  <a:buFont typeface="Times New Roman" panose="02020603050405020304" pitchFamily="18" charset="0"/>
                  <a:buChar char="̶"/>
                  <a:defRPr/>
                </a:pPr>
                <a:r>
                  <a:rPr lang="en-US" sz="2200" i="1" kern="0" dirty="0">
                    <a:latin typeface="+mn-lt"/>
                  </a:rPr>
                  <a:t>P</a:t>
                </a:r>
                <a:r>
                  <a:rPr lang="en-US" sz="2200" kern="0" dirty="0">
                    <a:latin typeface="+mn-lt"/>
                  </a:rPr>
                  <a:t>   = number of poles</a:t>
                </a:r>
              </a:p>
              <a:p>
                <a:pPr marL="914400" lvl="1" indent="-341313" eaLnBrk="0" hangingPunct="0">
                  <a:buSzPct val="125000"/>
                  <a:buFont typeface="Times New Roman" panose="02020603050405020304" pitchFamily="18" charset="0"/>
                  <a:buChar char="̶"/>
                  <a:defRPr/>
                </a:pPr>
                <a:r>
                  <a:rPr lang="en-US" sz="2200" i="1" kern="0" dirty="0"/>
                  <a:t>N</a:t>
                </a:r>
                <a:r>
                  <a:rPr lang="en-US" sz="2200" i="1" kern="0" baseline="-25000" dirty="0"/>
                  <a:t>R</a:t>
                </a:r>
                <a:r>
                  <a:rPr lang="en-US" sz="2200" kern="0" dirty="0"/>
                  <a:t> = rotor speed (rpm)</a:t>
                </a:r>
              </a:p>
              <a:p>
                <a:pPr marL="914400" lvl="1" indent="-341313" eaLnBrk="0" hangingPunct="0">
                  <a:buSzPct val="125000"/>
                  <a:buFont typeface="Times New Roman" panose="02020603050405020304" pitchFamily="18" charset="0"/>
                  <a:buChar char="̶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  <m:r>
                          <a:rPr lang="en-US" sz="22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2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200" kern="0" dirty="0"/>
              </a:p>
              <a:p>
                <a:pPr marL="914400" lvl="1" indent="-341313" eaLnBrk="0" hangingPunct="0">
                  <a:buSzPct val="125000"/>
                  <a:buFont typeface="Times New Roman" panose="02020603050405020304" pitchFamily="18" charset="0"/>
                  <a:buChar char="̶"/>
                  <a:defRPr/>
                </a:pPr>
                <a:endParaRPr lang="en-US" sz="2200" kern="0" dirty="0">
                  <a:latin typeface="+mn-lt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157" y="3403250"/>
                <a:ext cx="8001000" cy="3276600"/>
              </a:xfrm>
              <a:prstGeom prst="rect">
                <a:avLst/>
              </a:prstGeom>
              <a:blipFill>
                <a:blip r:embed="rId6"/>
                <a:stretch>
                  <a:fillRect l="-1295" t="-27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3006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The Induction Machine as a Generator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04800" y="4648201"/>
                <a:ext cx="8382000" cy="1676400"/>
              </a:xfrm>
            </p:spPr>
            <p:txBody>
              <a:bodyPr/>
              <a:lstStyle/>
              <a:p>
                <a:r>
                  <a:rPr lang="en-US" sz="2200" dirty="0"/>
                  <a:t>External mechanical force causes rotation exceeding electrical speed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</a:p>
              <a:p>
                <a:r>
                  <a:rPr lang="en-US" sz="2200" dirty="0"/>
                  <a:t>Slip becomes negative</a:t>
                </a:r>
              </a:p>
              <a:p>
                <a:r>
                  <a:rPr lang="en-US" sz="2200" dirty="0"/>
                  <a:t>Power transferred from mechanical to electrical</a:t>
                </a:r>
              </a:p>
            </p:txBody>
          </p:sp>
        </mc:Choice>
        <mc:Fallback>
          <p:sp>
            <p:nvSpPr>
              <p:cNvPr id="225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04800" y="4648201"/>
                <a:ext cx="8382000" cy="1676400"/>
              </a:xfrm>
              <a:blipFill>
                <a:blip r:embed="rId3"/>
                <a:stretch>
                  <a:fillRect l="-1236" t="-5818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7FF5E-A5C1-4339-B70F-C9D4D2C876CC}"/>
              </a:ext>
            </a:extLst>
          </p:cNvPr>
          <p:cNvSpPr txBox="1"/>
          <p:nvPr/>
        </p:nvSpPr>
        <p:spPr>
          <a:xfrm>
            <a:off x="381000" y="1162444"/>
            <a:ext cx="2362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MR10"/>
              </a:rPr>
              <a:t>Fig 7-13, A. E. Fitzgerald, C. Kingsley, and S. D. </a:t>
            </a:r>
            <a:r>
              <a:rPr lang="en-US" sz="1200" dirty="0" err="1">
                <a:latin typeface="CMR10"/>
              </a:rPr>
              <a:t>Umans</a:t>
            </a:r>
            <a:r>
              <a:rPr lang="en-US" sz="1200" dirty="0">
                <a:latin typeface="CMR10"/>
              </a:rPr>
              <a:t>, </a:t>
            </a:r>
            <a:r>
              <a:rPr lang="en-US" sz="1200" i="1" dirty="0">
                <a:latin typeface="CMTI10"/>
              </a:rPr>
              <a:t>Electric Machinery</a:t>
            </a:r>
            <a:r>
              <a:rPr lang="en-US" sz="1200" dirty="0">
                <a:latin typeface="CMR10"/>
              </a:rPr>
              <a:t>, 5th </a:t>
            </a:r>
            <a:r>
              <a:rPr lang="en-US" sz="1200" dirty="0" err="1">
                <a:latin typeface="CMR10"/>
              </a:rPr>
              <a:t>ed</a:t>
            </a:r>
            <a:r>
              <a:rPr lang="en-US" sz="1200" dirty="0">
                <a:latin typeface="CMR10"/>
              </a:rPr>
              <a:t>, McGraw-Hill Book Co., New York, 1990.</a:t>
            </a:r>
            <a:endParaRPr lang="en-US" sz="1200" dirty="0"/>
          </a:p>
        </p:txBody>
      </p: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42F066D-B378-4082-8390-E6BBCF33C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39121"/>
            <a:ext cx="5181600" cy="36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2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ig6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216">
            <a:off x="878355" y="2880381"/>
            <a:ext cx="59705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321618" y="228600"/>
            <a:ext cx="8001000" cy="685800"/>
          </a:xfrm>
        </p:spPr>
        <p:txBody>
          <a:bodyPr/>
          <a:lstStyle/>
          <a:p>
            <a:r>
              <a:rPr lang="en-US" dirty="0"/>
              <a:t>The Induction Machine as a Generator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321618" y="1219200"/>
            <a:ext cx="8001000" cy="1539240"/>
          </a:xfrm>
        </p:spPr>
        <p:txBody>
          <a:bodyPr/>
          <a:lstStyle/>
          <a:p>
            <a:r>
              <a:rPr lang="en-US" dirty="0"/>
              <a:t>The stator requires excitation current</a:t>
            </a:r>
          </a:p>
          <a:p>
            <a:pPr lvl="1"/>
            <a:r>
              <a:rPr lang="en-US" dirty="0"/>
              <a:t>from the grid if it is grid-connected or</a:t>
            </a:r>
          </a:p>
          <a:p>
            <a:pPr lvl="1"/>
            <a:r>
              <a:rPr lang="en-US" dirty="0"/>
              <a:t>by incorporating external capacitors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1069165" y="5188255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chemeClr val="bg2"/>
                </a:solidFill>
              </a:rPr>
              <a:t>Single-phase, self-excited, induction generator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FD585-3FA0-470F-B14C-5662FFDE09D9}"/>
              </a:ext>
            </a:extLst>
          </p:cNvPr>
          <p:cNvSpPr txBox="1">
            <a:spLocks/>
          </p:cNvSpPr>
          <p:nvPr/>
        </p:nvSpPr>
        <p:spPr bwMode="auto">
          <a:xfrm>
            <a:off x="373380" y="5684257"/>
            <a:ext cx="83972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kern="0" dirty="0"/>
              <a:t>Wind speed forces generator shaft to exceed synchronous speed</a:t>
            </a:r>
          </a:p>
          <a:p>
            <a:pPr>
              <a:buFontTx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908253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The Induction Machine as a Generator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Slip is negative because the rotor spins faster than synchronous speed</a:t>
            </a:r>
          </a:p>
          <a:p>
            <a:r>
              <a:rPr lang="en-US" dirty="0"/>
              <a:t>Slip is normally less than 1% for grid-connected generator</a:t>
            </a:r>
          </a:p>
          <a:p>
            <a:r>
              <a:rPr lang="en-US" dirty="0"/>
              <a:t>Typical rotor speed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3962400"/>
          <a:ext cx="6534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2908080" imgH="228600" progId="Equation.DSMT4">
                  <p:embed/>
                </p:oleObj>
              </mc:Choice>
              <mc:Fallback>
                <p:oleObj name="Equation" r:id="rId4" imgW="2908080" imgH="22860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65341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234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Speed Control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Necessary to be able to shed wind in high-speed winds</a:t>
            </a:r>
          </a:p>
          <a:p>
            <a:r>
              <a:rPr lang="en-US" dirty="0"/>
              <a:t>Rotor efficiency changes for different Tip-Speed Ratios (TSR), and TSR is a function of </a:t>
            </a:r>
            <a:r>
              <a:rPr lang="en-US" dirty="0" err="1"/>
              <a:t>windspeed</a:t>
            </a:r>
            <a:endParaRPr lang="en-US" dirty="0"/>
          </a:p>
          <a:p>
            <a:r>
              <a:rPr lang="en-US" dirty="0"/>
              <a:t>To maintain a constant TSR, blade speed should change as wind speed changes</a:t>
            </a:r>
          </a:p>
          <a:p>
            <a:r>
              <a:rPr lang="en-US" dirty="0"/>
              <a:t>A challenge is to design machines that can accommodate variable rotor speed and fixed generator speed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26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Blade Efficiency vs. Windspeed</a:t>
            </a:r>
          </a:p>
        </p:txBody>
      </p:sp>
      <p:pic>
        <p:nvPicPr>
          <p:cNvPr id="25603" name="Content Placeholder 3" descr="fig619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101725" y="1447800"/>
            <a:ext cx="6132513" cy="3984625"/>
          </a:xfrm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57200" y="54864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At lower windspeeds, the best efficiency is achieved at a lower rotational speed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990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fig62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254000" y="3700463"/>
            <a:ext cx="78835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Indirect Grid Connection Systems</a:t>
            </a:r>
          </a:p>
        </p:txBody>
      </p:sp>
      <p:sp>
        <p:nvSpPr>
          <p:cNvPr id="62468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Wind turbine is allowed to spin at any speed</a:t>
            </a:r>
          </a:p>
          <a:p>
            <a:r>
              <a:rPr lang="en-US" dirty="0"/>
              <a:t>Variable frequency AC from the generator goes through a rectifier (AC-DC) and an inverter (DC-AC) to 60 Hz for grid-connection</a:t>
            </a:r>
          </a:p>
          <a:p>
            <a:r>
              <a:rPr lang="en-US" dirty="0"/>
              <a:t>Good for handling rapidly changing </a:t>
            </a:r>
            <a:r>
              <a:rPr lang="en-US" dirty="0" err="1"/>
              <a:t>windspeeds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626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066800"/>
          </a:xfrm>
        </p:spPr>
        <p:txBody>
          <a:bodyPr/>
          <a:lstStyle/>
          <a:p>
            <a:r>
              <a:rPr lang="en-US"/>
              <a:t>Wind Turbine Gearboxes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58200" cy="3733800"/>
          </a:xfrm>
        </p:spPr>
        <p:txBody>
          <a:bodyPr/>
          <a:lstStyle/>
          <a:p>
            <a:r>
              <a:rPr lang="en-US" dirty="0"/>
              <a:t>A significant portion of the weight in the nacelle is due to the gearbox</a:t>
            </a:r>
          </a:p>
          <a:p>
            <a:pPr lvl="1"/>
            <a:r>
              <a:rPr lang="en-US" dirty="0"/>
              <a:t>Needed to change the slow blade shaft speed into the higher speed needed for the electric machine</a:t>
            </a:r>
          </a:p>
          <a:p>
            <a:r>
              <a:rPr lang="en-US" dirty="0"/>
              <a:t>Gearboxes require periodic maintenance (e.g., change the oil), and have also be a common source of wind turbine failure</a:t>
            </a:r>
          </a:p>
          <a:p>
            <a:r>
              <a:rPr lang="en-US" dirty="0"/>
              <a:t>Some wind turbine designs are now getting rid of the gearbox by using electric generators with many pole pairs (direct-drive systems)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6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10793" y="0"/>
            <a:ext cx="8001000" cy="10668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Types of Wind Turbines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685799" y="1085849"/>
            <a:ext cx="8348031" cy="4967919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“Windmills” are used to grind grain into flour</a:t>
            </a:r>
          </a:p>
          <a:p>
            <a:r>
              <a:rPr lang="en-US" altLang="en-US" sz="2200" dirty="0">
                <a:ea typeface="ＭＳ Ｐゴシック" panose="020B0600070205080204" pitchFamily="34" charset="-128"/>
              </a:rPr>
              <a:t>Many “Wind Turbine” names –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wind-driven generator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wind generator</a:t>
            </a:r>
            <a:endParaRPr lang="en-US" altLang="en-US" sz="2000" dirty="0"/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wind turbine</a:t>
            </a:r>
            <a:endParaRPr lang="en-US" altLang="en-US" sz="2000" dirty="0"/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wind-turbine generator (WTG)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wind energy conversion system (WECS)”</a:t>
            </a:r>
          </a:p>
          <a:p>
            <a:pPr>
              <a:spcBef>
                <a:spcPts val="90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Wind turbines characterized by turbine blade’s axis of rotation</a:t>
            </a:r>
          </a:p>
          <a:p>
            <a:pPr lvl="1"/>
            <a:r>
              <a:rPr lang="en-US" altLang="en-US" sz="2000" dirty="0"/>
              <a:t>Horizontal axis wind turbines (HAWT)</a:t>
            </a:r>
          </a:p>
          <a:p>
            <a:pPr lvl="1"/>
            <a:r>
              <a:rPr lang="en-US" altLang="en-US" sz="2000" dirty="0"/>
              <a:t>Vertical axis wind turbines (VAWT)</a:t>
            </a:r>
          </a:p>
          <a:p>
            <a:pPr>
              <a:spcBef>
                <a:spcPts val="90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Groups of wind turbines are located in what is called either a “wind farm” or a “wind park”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8837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165" y="6094542"/>
            <a:ext cx="8280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>
                <a:solidFill>
                  <a:schemeClr val="tx1"/>
                </a:solidFill>
              </a:rPr>
              <a:t>FIGURE 7.12 A wound-rotor, doubly-fed induction generator (DFIG)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369793" y="193169"/>
            <a:ext cx="7069395" cy="573629"/>
          </a:xfrm>
          <a:solidFill>
            <a:schemeClr val="bg1"/>
          </a:solidFill>
          <a:ln w="12700">
            <a:noFill/>
          </a:ln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Doubly-fed Induction Generator 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(DFIG)</a:t>
            </a:r>
            <a:endParaRPr lang="en-US" altLang="en-US" sz="32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44" y="1305436"/>
            <a:ext cx="7799955" cy="42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46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03" y="5562600"/>
            <a:ext cx="8280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800" dirty="0">
                <a:solidFill>
                  <a:schemeClr val="tx1"/>
                </a:solidFill>
              </a:rPr>
              <a:t>FIGURE 7.13   A gearless variable-speed synchronous generator.</a:t>
            </a:r>
          </a:p>
          <a:p>
            <a:pPr lvl="2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241906" y="228600"/>
            <a:ext cx="8763000" cy="573629"/>
          </a:xfrm>
          <a:solidFill>
            <a:schemeClr val="bg1"/>
          </a:solidFill>
          <a:ln w="12700">
            <a:noFill/>
          </a:ln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Gearless Variable-Speed Synchronous Generator</a:t>
            </a:r>
            <a:endParaRPr lang="en-US" altLang="en-US" sz="32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5" y="2085242"/>
            <a:ext cx="7846643" cy="29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90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E39CF-F0AB-4C1A-9DDD-74E9D5527197}"/>
              </a:ext>
            </a:extLst>
          </p:cNvPr>
          <p:cNvSpPr/>
          <p:nvPr/>
        </p:nvSpPr>
        <p:spPr bwMode="auto">
          <a:xfrm>
            <a:off x="838200" y="2895600"/>
            <a:ext cx="7010400" cy="1219200"/>
          </a:xfrm>
          <a:prstGeom prst="rect">
            <a:avLst/>
          </a:prstGeom>
          <a:solidFill>
            <a:srgbClr val="E9E595">
              <a:alpha val="50196"/>
            </a:srgbClr>
          </a:solidFill>
          <a:ln w="9525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066800"/>
          </a:xfrm>
        </p:spPr>
        <p:txBody>
          <a:bodyPr/>
          <a:lstStyle/>
          <a:p>
            <a:r>
              <a:rPr lang="en-US" dirty="0"/>
              <a:t>Types of Wind Turbines by Machine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82000" cy="3733800"/>
          </a:xfrm>
        </p:spPr>
        <p:txBody>
          <a:bodyPr/>
          <a:lstStyle/>
          <a:p>
            <a:r>
              <a:rPr lang="en-US" dirty="0"/>
              <a:t>From an electric point of view there are four main types of large-scale wind turbines (IEEE naming convention)</a:t>
            </a:r>
          </a:p>
          <a:p>
            <a:pPr lvl="1"/>
            <a:r>
              <a:rPr lang="en-US" dirty="0"/>
              <a:t>Type 1: Induction generator with fixed rotor resistance</a:t>
            </a:r>
          </a:p>
          <a:p>
            <a:pPr lvl="1"/>
            <a:r>
              <a:rPr lang="en-US" dirty="0"/>
              <a:t>Type 2: Induction generators with variable rotor resistance</a:t>
            </a:r>
          </a:p>
          <a:p>
            <a:pPr lvl="1"/>
            <a:r>
              <a:rPr lang="en-US" dirty="0"/>
              <a:t>Type 3: Doubly-fed induction generators</a:t>
            </a:r>
          </a:p>
          <a:p>
            <a:pPr lvl="1"/>
            <a:r>
              <a:rPr lang="en-US" dirty="0"/>
              <a:t>Type 4: Full converter generators which main use either a synchronous generator or an induction generator</a:t>
            </a:r>
          </a:p>
          <a:p>
            <a:pPr>
              <a:spcBef>
                <a:spcPts val="1800"/>
              </a:spcBef>
            </a:pPr>
            <a:r>
              <a:rPr lang="en-US" dirty="0"/>
              <a:t>Most new wind turbines are either Type 3 or Type 4</a:t>
            </a:r>
          </a:p>
          <a:p>
            <a:pPr>
              <a:spcBef>
                <a:spcPts val="1800"/>
              </a:spcBef>
            </a:pPr>
            <a:r>
              <a:rPr lang="en-US" dirty="0"/>
              <a:t>In Europe these are sometimes called Types A, B, C, D respectively.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8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33400" y="154699"/>
            <a:ext cx="8001000" cy="73977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IEEE Type 1 (Induction w/ Fixed Rotor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/>
          <a:stretch>
            <a:fillRect/>
          </a:stretch>
        </p:blipFill>
        <p:spPr bwMode="auto">
          <a:xfrm>
            <a:off x="685800" y="1277462"/>
            <a:ext cx="7292212" cy="21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3429000"/>
            <a:ext cx="8839200" cy="32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Induction generator 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connected with a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fixed rotor resistance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Design </a:t>
            </a:r>
            <a:r>
              <a:rPr lang="en-US" altLang="en-US" sz="2200" b="1" dirty="0">
                <a:solidFill>
                  <a:srgbClr val="C00000"/>
                </a:solidFill>
                <a:latin typeface="+mn-lt"/>
              </a:rPr>
              <a:t>requires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 additional components for grid connection: </a:t>
            </a:r>
          </a:p>
          <a:p>
            <a:pPr lvl="1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FF"/>
                </a:solidFill>
                <a:latin typeface="+mn-lt"/>
              </a:rPr>
              <a:t> Soft-starter </a:t>
            </a:r>
            <a:r>
              <a:rPr lang="en-US" altLang="en-US" sz="2000" dirty="0">
                <a:solidFill>
                  <a:srgbClr val="003C7D"/>
                </a:solidFill>
                <a:latin typeface="+mn-lt"/>
              </a:rPr>
              <a:t>to decrease current transients during startup phase</a:t>
            </a:r>
          </a:p>
          <a:p>
            <a:pPr lvl="1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3C7D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+mn-lt"/>
              </a:rPr>
              <a:t>Capacitor</a:t>
            </a:r>
            <a:r>
              <a:rPr lang="en-US" altLang="en-US" sz="2000" dirty="0">
                <a:solidFill>
                  <a:srgbClr val="003C7D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+mn-lt"/>
              </a:rPr>
              <a:t>bank</a:t>
            </a:r>
            <a:r>
              <a:rPr lang="en-US" altLang="en-US" sz="2000" dirty="0">
                <a:solidFill>
                  <a:srgbClr val="003C7D"/>
                </a:solidFill>
                <a:latin typeface="+mn-lt"/>
              </a:rPr>
              <a:t> to compensate for reactive power.</a:t>
            </a:r>
          </a:p>
          <a:p>
            <a:pPr marL="171450" indent="-17145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Capacitor bank enables the generator can work close to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0 value generation 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and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0 reactive power consumption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.</a:t>
            </a:r>
          </a:p>
          <a:p>
            <a:pPr marL="171450" indent="-171450" algn="l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This compensation approach </a:t>
            </a:r>
            <a:r>
              <a:rPr lang="en-US" altLang="en-US" sz="2200" b="1" dirty="0">
                <a:solidFill>
                  <a:srgbClr val="C00000"/>
                </a:solidFill>
                <a:latin typeface="+mn-lt"/>
              </a:rPr>
              <a:t>does not 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provide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flexible reactive power control</a:t>
            </a:r>
            <a:endParaRPr lang="en-US" altLang="en-US" sz="2200" dirty="0">
              <a:solidFill>
                <a:srgbClr val="003C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6537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540242" y="152400"/>
            <a:ext cx="7917958" cy="714891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IEEE Type 2 (Induction w/ Variable Rotor 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/>
          <a:stretch>
            <a:fillRect/>
          </a:stretch>
        </p:blipFill>
        <p:spPr bwMode="auto">
          <a:xfrm>
            <a:off x="919717" y="1036102"/>
            <a:ext cx="7934325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36550" y="4613275"/>
            <a:ext cx="8807450" cy="18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1450" indent="-171450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Type B WECS generator is designed to work with limited variable speed wind turbine</a:t>
            </a:r>
          </a:p>
          <a:p>
            <a:pPr marL="171450" indent="-171450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CMR12" charset="0"/>
              </a:rPr>
              <a:t>Variable resistor </a:t>
            </a: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in the machine rotor, enables controlled-power output</a:t>
            </a:r>
          </a:p>
          <a:p>
            <a:pPr marL="171450" indent="-171450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CMR12" charset="0"/>
              </a:rPr>
              <a:t>Capacitor bank </a:t>
            </a: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and </a:t>
            </a:r>
            <a:r>
              <a:rPr lang="en-US" altLang="en-US" sz="2200" b="1" dirty="0">
                <a:solidFill>
                  <a:srgbClr val="0000FF"/>
                </a:solidFill>
                <a:latin typeface="CMR12" charset="0"/>
              </a:rPr>
              <a:t>soft-starter</a:t>
            </a: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 are analogous to the type A design</a:t>
            </a:r>
          </a:p>
        </p:txBody>
      </p:sp>
    </p:spTree>
    <p:extLst>
      <p:ext uri="{BB962C8B-B14F-4D97-AF65-F5344CB8AC3E}">
        <p14:creationId xmlns:p14="http://schemas.microsoft.com/office/powerpoint/2010/main" val="411906634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04800" y="176307"/>
            <a:ext cx="9448800" cy="73977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IEEE Type 3 (Doubly-fed Induction Generator)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19075" y="3581400"/>
            <a:ext cx="880745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1775" indent="-231775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WECS control enabled by two AC/DC converters w/ a connecting capacitor </a:t>
            </a:r>
          </a:p>
          <a:p>
            <a:pPr marL="231775" indent="-231775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00FF"/>
                </a:solidFill>
                <a:latin typeface="CMR12" charset="0"/>
              </a:rPr>
              <a:t>Wound rotor induction generator </a:t>
            </a: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– known as a doubly fed induction generator (DFIG) </a:t>
            </a:r>
          </a:p>
          <a:p>
            <a:pPr marL="231775" indent="-231775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“Doubly” as the rotor winding is not short-circuited (as in classical “singly-fed” induction machine); voltage is induced from the rotor-side converter</a:t>
            </a:r>
          </a:p>
          <a:p>
            <a:pPr marL="231775" indent="-231775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CMR12" charset="0"/>
              </a:rPr>
              <a:t>2 operating schemes:  constant (1) reactive power or (2) voltage </a:t>
            </a:r>
          </a:p>
          <a:p>
            <a:pPr marL="231775" indent="-231775" algn="l" eaLnBrk="1" hangingPunct="1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C00000"/>
                </a:solidFill>
                <a:latin typeface="CMR12" charset="0"/>
              </a:rPr>
              <a:t>Most commonly installed WECS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01C51-4B4D-4C77-9E44-819EFCCD9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191693"/>
            <a:ext cx="4114800" cy="22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7002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6550" y="2971800"/>
            <a:ext cx="8807450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31775" indent="-231775" algn="l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Type D design includes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full-scale frequency converter 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with different generator types.</a:t>
            </a:r>
          </a:p>
          <a:p>
            <a:pPr marL="231775" indent="-231775" algn="l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Most common – permanent magnet synchronous generator (PMSG). </a:t>
            </a:r>
          </a:p>
          <a:p>
            <a:pPr marL="231775" indent="-231775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This  design enables </a:t>
            </a:r>
          </a:p>
          <a:p>
            <a:pPr marL="460375" indent="-230188" algn="l" eaLnBrk="1" hangingPunct="1">
              <a:spcAft>
                <a:spcPts val="0"/>
              </a:spcAft>
              <a:buFontTx/>
              <a:buChar char="‒"/>
            </a:pPr>
            <a:r>
              <a:rPr lang="en-US" altLang="en-US" sz="2000" b="1" dirty="0">
                <a:solidFill>
                  <a:srgbClr val="0000FF"/>
                </a:solidFill>
                <a:latin typeface="+mn-lt"/>
              </a:rPr>
              <a:t>full active / reactive power production control </a:t>
            </a:r>
          </a:p>
          <a:p>
            <a:pPr marL="460375" indent="-230188" algn="l" eaLnBrk="1" hangingPunct="1">
              <a:spcAft>
                <a:spcPts val="0"/>
              </a:spcAft>
              <a:buFontTx/>
              <a:buChar char="‒"/>
            </a:pPr>
            <a:r>
              <a:rPr lang="en-US" altLang="en-US" sz="2000" dirty="0">
                <a:solidFill>
                  <a:srgbClr val="003C7D"/>
                </a:solidFill>
                <a:latin typeface="+mn-lt"/>
              </a:rPr>
              <a:t>high wind energy extraction value</a:t>
            </a:r>
          </a:p>
          <a:p>
            <a:pPr marL="231775" indent="-231775" algn="l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Full power control improves power and frequency stability and reduces the short circuit power.</a:t>
            </a:r>
          </a:p>
          <a:p>
            <a:pPr marL="231775" indent="-231775" algn="l" eaLnBrk="1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Most type D designs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do not 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need a </a:t>
            </a:r>
            <a:r>
              <a:rPr lang="en-US" altLang="en-US" sz="2200" b="1" dirty="0">
                <a:solidFill>
                  <a:srgbClr val="0000FF"/>
                </a:solidFill>
                <a:latin typeface="+mn-lt"/>
              </a:rPr>
              <a:t>gearbox</a:t>
            </a:r>
            <a:r>
              <a:rPr lang="en-US" altLang="en-US" sz="2200" dirty="0">
                <a:solidFill>
                  <a:srgbClr val="003C7D"/>
                </a:solidFill>
                <a:latin typeface="+mn-lt"/>
              </a:rPr>
              <a:t> – a distinct advantage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16E7E-86EB-408A-956C-4E11F2BD16AB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IEEE Type 4 (Var. Speed w/ Full </a:t>
            </a:r>
            <a:r>
              <a:rPr lang="en-US" altLang="en-US" kern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Pwr</a:t>
            </a:r>
            <a:r>
              <a:rPr lang="en-US" altLang="en-US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Elect Conv.)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3FF53-8C4F-41AA-8071-C3583D15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07965"/>
            <a:ext cx="4819396" cy="18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59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9907F-74C7-4DF5-8C28-836D6419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FAA11F8-96F0-4F8A-9E1B-77BC5C23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" y="1143000"/>
            <a:ext cx="8302175" cy="49104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867F80-0F6A-40C9-B08E-CDFB5CD4714C}"/>
              </a:ext>
            </a:extLst>
          </p:cNvPr>
          <p:cNvSpPr/>
          <p:nvPr/>
        </p:nvSpPr>
        <p:spPr>
          <a:xfrm>
            <a:off x="294086" y="6172200"/>
            <a:ext cx="8485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F. </a:t>
            </a:r>
            <a:r>
              <a:rPr lang="en-US" sz="1400" dirty="0" err="1"/>
              <a:t>Iov</a:t>
            </a:r>
            <a:r>
              <a:rPr lang="en-US" sz="1400" dirty="0"/>
              <a:t> and F. </a:t>
            </a:r>
            <a:r>
              <a:rPr lang="en-US" sz="1400" dirty="0" err="1"/>
              <a:t>Blaabjerg</a:t>
            </a:r>
            <a:r>
              <a:rPr lang="en-US" sz="1400" dirty="0"/>
              <a:t>, "Power electronics and control for wind power systems," </a:t>
            </a:r>
            <a:r>
              <a:rPr lang="en-US" sz="1400" i="1" dirty="0"/>
              <a:t>2009 IEEE Power Electronics and Machines in Wind Applications</a:t>
            </a:r>
            <a:r>
              <a:rPr lang="en-US" sz="1400" dirty="0"/>
              <a:t>, Lincoln, NE, 2009, pp. 1-16.  </a:t>
            </a:r>
            <a:r>
              <a:rPr lang="en-US" sz="1400" dirty="0" err="1"/>
              <a:t>doi</a:t>
            </a:r>
            <a:r>
              <a:rPr lang="en-US" sz="1400" dirty="0"/>
              <a:t>: 10.1109/PEMWA.2009.5208339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149ACB-7373-4E94-A649-43854E5924F3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807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Another Classification Taxonomy</a:t>
            </a:r>
          </a:p>
        </p:txBody>
      </p:sp>
    </p:spTree>
    <p:extLst>
      <p:ext uri="{BB962C8B-B14F-4D97-AF65-F5344CB8AC3E}">
        <p14:creationId xmlns:p14="http://schemas.microsoft.com/office/powerpoint/2010/main" val="730540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32488" y="1375333"/>
            <a:ext cx="7768512" cy="3730067"/>
          </a:xfrm>
          <a:gradFill>
            <a:gsLst>
              <a:gs pos="0">
                <a:srgbClr val="FFC000"/>
              </a:gs>
              <a:gs pos="47000">
                <a:srgbClr val="FFCC00"/>
              </a:gs>
              <a:gs pos="100000">
                <a:srgbClr val="E9E595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No Homework / Quiz this week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Homework 7 Posted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Quiz 7 Thursday after Spring Break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Reading Chapter 7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Thanks to EOH Volunteers – GREAT SUCCCESS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Spring Break Safety !!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58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571500" y="205351"/>
            <a:ext cx="8001000" cy="559904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Typical Wind Energy Conversion System Components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102864"/>
            <a:ext cx="6019800" cy="4652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642" y="5893765"/>
            <a:ext cx="8280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/>
                </a:solidFill>
              </a:rPr>
              <a:t>FIGURE 7.5 	Principal components of most wind energy conversion systems.</a:t>
            </a:r>
          </a:p>
          <a:p>
            <a:pPr lvl="2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</p:spTree>
    <p:extLst>
      <p:ext uri="{BB962C8B-B14F-4D97-AF65-F5344CB8AC3E}">
        <p14:creationId xmlns:p14="http://schemas.microsoft.com/office/powerpoint/2010/main" val="39967676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834118" y="295334"/>
            <a:ext cx="5958161" cy="698579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Turbine Blade – an Air Foil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072465"/>
            <a:ext cx="9002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chemeClr val="tx1"/>
                </a:solidFill>
              </a:rPr>
              <a:t>FIGURE 7.7 </a:t>
            </a:r>
            <a:r>
              <a:rPr lang="en-US" sz="2000" dirty="0">
                <a:solidFill>
                  <a:schemeClr val="tx1"/>
                </a:solidFill>
              </a:rPr>
              <a:t>(a) Lift in wing    (b) wind turbine blade forces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. Wiley-Blackwell, 21/06/2013.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93" y="1165056"/>
            <a:ext cx="6141614" cy="173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23" y="4289149"/>
            <a:ext cx="8134350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115" y="6140198"/>
            <a:ext cx="83237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chemeClr val="tx1"/>
                </a:solidFill>
              </a:rPr>
              <a:t>FIGURE 7.8 	</a:t>
            </a:r>
            <a:r>
              <a:rPr lang="en-US" sz="2000" dirty="0">
                <a:solidFill>
                  <a:schemeClr val="tx1"/>
                </a:solidFill>
              </a:rPr>
              <a:t>Increasing the angle of attack can cause a wing to stall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Renewable and Efficient Electric Power Systems,  2nd Edition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Wiley-Blackwell, 21/06/2013. 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9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F6129-E1F8-41DE-8BFD-B20BACCE2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A picture containing map, text&#10;&#10;Description generated with high confidence">
            <a:extLst>
              <a:ext uri="{FF2B5EF4-FFF2-40B4-BE49-F238E27FC236}">
                <a16:creationId xmlns:a16="http://schemas.microsoft.com/office/drawing/2014/main" id="{B5EBF7A6-8BE5-442B-971E-5A2D0643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53" y="979417"/>
            <a:ext cx="6477000" cy="15498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500AC-9AA1-4F01-B19F-00B21E89C150}"/>
              </a:ext>
            </a:extLst>
          </p:cNvPr>
          <p:cNvSpPr/>
          <p:nvPr/>
        </p:nvSpPr>
        <p:spPr>
          <a:xfrm>
            <a:off x="498453" y="2529314"/>
            <a:ext cx="6283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H. Kim and D. Lu, "Wind Energy Conversion System from Electrical Perspective—A Survey," </a:t>
            </a:r>
            <a:r>
              <a:rPr lang="en-US" sz="1200" i="1" dirty="0"/>
              <a:t>Smart Grid and Renewable Energy</a:t>
            </a:r>
            <a:r>
              <a:rPr lang="en-US" sz="1200" dirty="0"/>
              <a:t>, Vol. 1 No. 3, 2010, pp. 119-131.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10.4236/sgre.2010.13017</a:t>
            </a:r>
            <a:r>
              <a:rPr lang="en-US" sz="1200" dirty="0"/>
              <a:t>. </a:t>
            </a:r>
          </a:p>
        </p:txBody>
      </p:sp>
      <p:pic>
        <p:nvPicPr>
          <p:cNvPr id="11" name="Picture 10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124A6E27-B328-49A6-9E26-4D13459AB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17255"/>
            <a:ext cx="4429244" cy="3496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ADF5F4-B915-4D20-B1AC-EFA384E1CE23}"/>
              </a:ext>
            </a:extLst>
          </p:cNvPr>
          <p:cNvSpPr/>
          <p:nvPr/>
        </p:nvSpPr>
        <p:spPr>
          <a:xfrm>
            <a:off x="1632611" y="6513315"/>
            <a:ext cx="5583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https://www.popsci.com/technology/article/2010-03/next-gen-wind-turbine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19324A-BA7C-4CC0-8A79-524A685442AB}"/>
              </a:ext>
            </a:extLst>
          </p:cNvPr>
          <p:cNvSpPr txBox="1">
            <a:spLocks/>
          </p:cNvSpPr>
          <p:nvPr/>
        </p:nvSpPr>
        <p:spPr bwMode="auto">
          <a:xfrm>
            <a:off x="304800" y="207655"/>
            <a:ext cx="7069395" cy="57362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sz="32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Wind Energy Conversion Systems</a:t>
            </a:r>
          </a:p>
        </p:txBody>
      </p:sp>
    </p:spTree>
    <p:extLst>
      <p:ext uri="{BB962C8B-B14F-4D97-AF65-F5344CB8AC3E}">
        <p14:creationId xmlns:p14="http://schemas.microsoft.com/office/powerpoint/2010/main" val="235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500763" y="103283"/>
            <a:ext cx="8001000" cy="812494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Vertical Axis Wind Turbines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52401" y="1400060"/>
            <a:ext cx="6324600" cy="4343036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en-US" sz="2200" dirty="0" err="1">
                <a:ea typeface="ＭＳ Ｐゴシック" panose="020B0600070205080204" pitchFamily="34" charset="-128"/>
              </a:rPr>
              <a:t>Darrieus</a:t>
            </a:r>
            <a:r>
              <a:rPr lang="en-US" altLang="en-US" sz="2200" dirty="0">
                <a:ea typeface="ＭＳ Ｐゴシック" panose="020B0600070205080204" pitchFamily="34" charset="-128"/>
              </a:rPr>
              <a:t> rotor - the only commercially successful vertical axis machine   </a:t>
            </a:r>
          </a:p>
          <a:p>
            <a:pPr>
              <a:spcAft>
                <a:spcPts val="90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Wind flowing by the vertical blades (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aerofoils</a:t>
            </a:r>
            <a:r>
              <a:rPr lang="en-US" altLang="en-US" sz="2200" dirty="0">
                <a:ea typeface="ＭＳ Ｐゴシック" panose="020B0600070205080204" pitchFamily="34" charset="-128"/>
              </a:rPr>
              <a:t>) generates “force” producing rotation</a:t>
            </a:r>
          </a:p>
          <a:p>
            <a:pPr>
              <a:spcAft>
                <a:spcPts val="900"/>
              </a:spcAft>
              <a:buSzPct val="125000"/>
            </a:pPr>
            <a:r>
              <a:rPr lang="en-US" altLang="en-US" sz="2200" dirty="0">
                <a:ea typeface="ＭＳ Ｐゴシック" panose="020B0600070205080204" pitchFamily="34" charset="-128"/>
              </a:rPr>
              <a:t>No yaw (rotation about vertical axis) control needed to keep them facing into the wind</a:t>
            </a:r>
          </a:p>
          <a:p>
            <a:pPr>
              <a:spcAft>
                <a:spcPts val="900"/>
              </a:spcAft>
              <a:buSzPct val="125000"/>
            </a:pPr>
            <a:r>
              <a:rPr lang="en-US" altLang="en-US" sz="2200" dirty="0">
                <a:ea typeface="ＭＳ Ｐゴシック" panose="020B0600070205080204" pitchFamily="34" charset="-128"/>
              </a:rPr>
              <a:t>Heavy machinery in the nacelle is located on the ground</a:t>
            </a:r>
          </a:p>
          <a:p>
            <a:pPr>
              <a:spcAft>
                <a:spcPts val="900"/>
              </a:spcAft>
              <a:buSzPct val="125000"/>
            </a:pPr>
            <a:r>
              <a:rPr lang="en-US" altLang="en-US" sz="2200" dirty="0">
                <a:ea typeface="ＭＳ Ｐゴシック" panose="020B0600070205080204" pitchFamily="34" charset="-128"/>
              </a:rPr>
              <a:t>Blades are closer to ground where wind-speeds are lower</a:t>
            </a:r>
          </a:p>
          <a:p>
            <a:pPr>
              <a:spcAft>
                <a:spcPts val="900"/>
              </a:spcAft>
              <a:buSzPct val="125000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74" y="4163917"/>
            <a:ext cx="16194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227EA-FA98-4F44-A333-2D648C25A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35" t="13174" r="-870" b="-3484"/>
          <a:stretch/>
        </p:blipFill>
        <p:spPr>
          <a:xfrm>
            <a:off x="6248400" y="997512"/>
            <a:ext cx="2352101" cy="31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77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140610"/>
            <a:ext cx="7239000" cy="604226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Horizontal Axis Wind Turbines (HAWT)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89646" y="1371600"/>
            <a:ext cx="5943600" cy="555739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“Downwind” </a:t>
            </a:r>
            <a:r>
              <a:rPr lang="en-US" altLang="en-US" sz="2200" dirty="0">
                <a:ea typeface="ＭＳ Ｐゴシック" panose="020B0600070205080204" pitchFamily="34" charset="-128"/>
              </a:rPr>
              <a:t>HAWT – turbine blades are downwind of the tower</a:t>
            </a:r>
          </a:p>
          <a:p>
            <a:pPr>
              <a:spcBef>
                <a:spcPts val="1200"/>
              </a:spcBef>
            </a:pPr>
            <a:r>
              <a:rPr lang="en-US" altLang="en-US" sz="2200" b="1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Advantage: </a:t>
            </a:r>
            <a:r>
              <a:rPr lang="en-US" altLang="en-US" sz="2200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</a:rPr>
              <a:t>No yaw control needed –blades naturally orient to wind direction</a:t>
            </a:r>
          </a:p>
          <a:p>
            <a:pPr>
              <a:spcBef>
                <a:spcPts val="1200"/>
              </a:spcBef>
            </a:pPr>
            <a:r>
              <a:rPr lang="en-US" altLang="en-US" sz="2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Disadvantages:  </a:t>
            </a:r>
            <a:r>
              <a:rPr lang="en-US" altLang="en-US" sz="2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Tower </a:t>
            </a:r>
            <a:r>
              <a:rPr lang="en-US" altLang="en-US" sz="2200" dirty="0">
                <a:ea typeface="ＭＳ Ｐゴシック" panose="020B0600070205080204" pitchFamily="34" charset="-128"/>
              </a:rPr>
              <a:t>disrupts the air stream causing </a:t>
            </a:r>
            <a:r>
              <a:rPr lang="en-US" altLang="en-US" sz="2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turbulence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vibration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mech stress on the blade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supporting structure</a:t>
            </a:r>
          </a:p>
          <a:p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826125" y="1541463"/>
            <a:ext cx="3365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3C262-5F05-4BA8-947A-CACE76268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9" r="43324" b="-1129"/>
          <a:stretch/>
        </p:blipFill>
        <p:spPr>
          <a:xfrm>
            <a:off x="6400800" y="1515558"/>
            <a:ext cx="2271823" cy="50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243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06989" y="257577"/>
            <a:ext cx="8001000" cy="427114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Horizontal Axis Wind Turbines (HAWT)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228599" y="1447800"/>
            <a:ext cx="5867401" cy="4572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en-US" sz="22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“Upwind” </a:t>
            </a:r>
            <a:r>
              <a:rPr lang="en-US" altLang="en-US" sz="2200" dirty="0">
                <a:ea typeface="ＭＳ Ｐゴシック" panose="020B0600070205080204" pitchFamily="34" charset="-128"/>
              </a:rPr>
              <a:t>HAWT – blades face into the wind</a:t>
            </a:r>
          </a:p>
          <a:p>
            <a:pPr>
              <a:spcAft>
                <a:spcPts val="90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 Most modern wind turbines are “upwind” configuration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2200" b="1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Advantages: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Significantly reduced vibrations… and mechanical stress ($ savings)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000" dirty="0">
                <a:ea typeface="ＭＳ Ｐゴシック" panose="020B0600070205080204" pitchFamily="34" charset="-128"/>
              </a:rPr>
              <a:t>deliver more power ($)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en-US" sz="2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Disadvantage:  </a:t>
            </a:r>
            <a:r>
              <a:rPr lang="en-US" altLang="en-US" sz="2200" dirty="0">
                <a:ea typeface="ＭＳ Ｐゴシック" panose="020B0600070205080204" pitchFamily="34" charset="-128"/>
              </a:rPr>
              <a:t>Requires somewhat complex yaw control to maintain orientation facing into the wind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807450" y="1704975"/>
            <a:ext cx="336550" cy="2041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7F2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F6A2B-4982-4D32-8DD2-40A691C2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515" r="70621" b="-2990"/>
          <a:stretch/>
        </p:blipFill>
        <p:spPr>
          <a:xfrm>
            <a:off x="6172200" y="1371600"/>
            <a:ext cx="22860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199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12605</TotalTime>
  <Words>2083</Words>
  <Application>Microsoft Office PowerPoint</Application>
  <PresentationFormat>On-screen Show (4:3)</PresentationFormat>
  <Paragraphs>270</Paragraphs>
  <Slides>38</Slides>
  <Notes>33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ＭＳ Ｐゴシック</vt:lpstr>
      <vt:lpstr>Arial</vt:lpstr>
      <vt:lpstr>Calibri</vt:lpstr>
      <vt:lpstr>Cambria Math</vt:lpstr>
      <vt:lpstr>CMR10</vt:lpstr>
      <vt:lpstr>CMR12</vt:lpstr>
      <vt:lpstr>CMTI10</vt:lpstr>
      <vt:lpstr>Helvetica</vt:lpstr>
      <vt:lpstr>Symbol</vt:lpstr>
      <vt:lpstr>Times New Roman</vt:lpstr>
      <vt:lpstr>Wingdings</vt:lpstr>
      <vt:lpstr>Capsules</vt:lpstr>
      <vt:lpstr>Equation</vt:lpstr>
      <vt:lpstr>MathType 6.0 Equation</vt:lpstr>
      <vt:lpstr>ECE 333  Green Electric Energy</vt:lpstr>
      <vt:lpstr>Announcements</vt:lpstr>
      <vt:lpstr>Types of Wind Turbines</vt:lpstr>
      <vt:lpstr>Typical Wind Energy Conversion System Components</vt:lpstr>
      <vt:lpstr>Turbine Blade – an Air Foil</vt:lpstr>
      <vt:lpstr>PowerPoint Presentation</vt:lpstr>
      <vt:lpstr>Vertical Axis Wind Turbines</vt:lpstr>
      <vt:lpstr>Horizontal Axis Wind Turbines (HAWT)</vt:lpstr>
      <vt:lpstr>Horizontal Axis Wind Turbines (HAWT)</vt:lpstr>
      <vt:lpstr>Number of Rotating Blades</vt:lpstr>
      <vt:lpstr>PowerPoint Presentation</vt:lpstr>
      <vt:lpstr>Wind Energy Conversion Systems</vt:lpstr>
      <vt:lpstr>PowerPoint Presentation</vt:lpstr>
      <vt:lpstr>PowerPoint Presentation</vt:lpstr>
      <vt:lpstr>PowerPoint Presentation</vt:lpstr>
      <vt:lpstr>PowerPoint Presentation</vt:lpstr>
      <vt:lpstr>Synchronous Machines</vt:lpstr>
      <vt:lpstr>Magnetic Poles</vt:lpstr>
      <vt:lpstr>Asynchronous Induction Machines</vt:lpstr>
      <vt:lpstr>Squirrel-Cage Induction Generator</vt:lpstr>
      <vt:lpstr>The Inductance Machine as a Motor</vt:lpstr>
      <vt:lpstr>Slip</vt:lpstr>
      <vt:lpstr>The Induction Machine as a Generator</vt:lpstr>
      <vt:lpstr>The Induction Machine as a Generator</vt:lpstr>
      <vt:lpstr>The Induction Machine as a Generator</vt:lpstr>
      <vt:lpstr>Speed Control</vt:lpstr>
      <vt:lpstr>Blade Efficiency vs. Windspeed</vt:lpstr>
      <vt:lpstr>Indirect Grid Connection Systems</vt:lpstr>
      <vt:lpstr>Wind Turbine Gearboxes</vt:lpstr>
      <vt:lpstr>Doubly-fed Induction Generator (DFIG)</vt:lpstr>
      <vt:lpstr>Gearless Variable-Speed Synchronous Generator</vt:lpstr>
      <vt:lpstr>Types of Wind Turbines by Machine</vt:lpstr>
      <vt:lpstr>IEEE Type 1 (Induction w/ Fixed Rotor R)</vt:lpstr>
      <vt:lpstr>IEEE Type 2 (Induction w/ Variable Rotor R)</vt:lpstr>
      <vt:lpstr>IEEE Type 3 (Doubly-fed Induction Generator)</vt:lpstr>
      <vt:lpstr>PowerPoint Presentation</vt:lpstr>
      <vt:lpstr>PowerPoint Presentation</vt:lpstr>
      <vt:lpstr>Announcements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725</cp:revision>
  <dcterms:created xsi:type="dcterms:W3CDTF">2000-05-11T14:27:08Z</dcterms:created>
  <dcterms:modified xsi:type="dcterms:W3CDTF">2018-03-29T05:34:16Z</dcterms:modified>
</cp:coreProperties>
</file>